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66" r:id="rId2"/>
    <p:sldId id="267" r:id="rId3"/>
    <p:sldId id="268" r:id="rId4"/>
    <p:sldId id="284" r:id="rId5"/>
    <p:sldId id="283" r:id="rId6"/>
    <p:sldId id="29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285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17" r:id="rId60"/>
    <p:sldId id="358" r:id="rId61"/>
    <p:sldId id="318" r:id="rId62"/>
    <p:sldId id="359" r:id="rId63"/>
    <p:sldId id="319" r:id="rId64"/>
    <p:sldId id="320" r:id="rId65"/>
    <p:sldId id="321" r:id="rId66"/>
    <p:sldId id="322" r:id="rId67"/>
    <p:sldId id="360" r:id="rId68"/>
    <p:sldId id="361" r:id="rId69"/>
    <p:sldId id="379" r:id="rId70"/>
    <p:sldId id="380" r:id="rId71"/>
    <p:sldId id="271" r:id="rId72"/>
    <p:sldId id="381" r:id="rId73"/>
    <p:sldId id="382" r:id="rId74"/>
    <p:sldId id="272" r:id="rId75"/>
    <p:sldId id="372" r:id="rId76"/>
    <p:sldId id="363" r:id="rId77"/>
    <p:sldId id="362" r:id="rId78"/>
    <p:sldId id="373" r:id="rId79"/>
    <p:sldId id="374" r:id="rId80"/>
    <p:sldId id="375" r:id="rId81"/>
    <p:sldId id="376" r:id="rId82"/>
    <p:sldId id="377" r:id="rId83"/>
    <p:sldId id="383" r:id="rId84"/>
    <p:sldId id="384" r:id="rId85"/>
    <p:sldId id="385" r:id="rId86"/>
    <p:sldId id="378" r:id="rId87"/>
    <p:sldId id="364" r:id="rId88"/>
    <p:sldId id="369" r:id="rId89"/>
    <p:sldId id="365" r:id="rId90"/>
    <p:sldId id="366" r:id="rId91"/>
    <p:sldId id="368" r:id="rId92"/>
    <p:sldId id="367" r:id="rId93"/>
    <p:sldId id="370" r:id="rId94"/>
    <p:sldId id="371" r:id="rId95"/>
    <p:sldId id="280" r:id="rId96"/>
    <p:sldId id="277" r:id="rId97"/>
    <p:sldId id="278" r:id="rId98"/>
    <p:sldId id="279" r:id="rId99"/>
    <p:sldId id="281" r:id="rId100"/>
    <p:sldId id="282" r:id="rId10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1797" autoAdjust="0"/>
  </p:normalViewPr>
  <p:slideViewPr>
    <p:cSldViewPr>
      <p:cViewPr varScale="1">
        <p:scale>
          <a:sx n="61" d="100"/>
          <a:sy n="61" d="100"/>
        </p:scale>
        <p:origin x="-91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9A647-AFD5-436E-B9D2-AB62803F5C5C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9A664-7993-4CB2-879C-F606D94A6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524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hack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02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布局模式：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：全屏布局，瀑布流，无缝拼图布局；单栏、两栏或者三栏布局，还有更多栏布局；宽屏布局和窄屏布局，感应式布局；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、手机端：竖排列表、横排方块、九宫格、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切换式、手风琴布局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有多个分类及其内容同时展示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、抽屉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侧边栏、标签场景式）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：要知道列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栏数（父元素），设置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column-width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时所有列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栏宽度会相同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多列：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、指定分列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column-break-before:auto|always|avoid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定义元素之前是否断行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column-break-after:auto|always|avoid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定义元素之后是否断行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、平衡列内容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column-fill:auto|balanc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定义栏目的高度是否统一 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各栏目的高度随其内容的多少而自动变化；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balance: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各栏目的高度将会根据内容最多的那一栏的高度进行统一）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991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从左往右布局，类似分栏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25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http://www.ruanyifeng.com/blog/2015/07/flex-grammar.html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、百度知道，微信订单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01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01E9AA-90AC-4AE7-B426-31819183FF14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flex </a:t>
            </a:r>
            <a:r>
              <a:rPr lang="zh-CN" altLang="en-US" dirty="0" smtClean="0"/>
              <a:t>的核心的概念就是 容器 和 轴。容器包括外层的 父容器 和内层的 子容器，轴包括 主轴 和 交叉轴，可以说 </a:t>
            </a:r>
            <a:r>
              <a:rPr lang="en-US" altLang="zh-CN" dirty="0" smtClean="0"/>
              <a:t>flex </a:t>
            </a:r>
            <a:r>
              <a:rPr lang="zh-CN" altLang="en-US" dirty="0" smtClean="0"/>
              <a:t>布局的全部特性都构建在这两个概念上。</a:t>
            </a:r>
            <a:r>
              <a:rPr lang="en-US" altLang="zh-CN" dirty="0" smtClean="0"/>
              <a:t>flex </a:t>
            </a:r>
            <a:r>
              <a:rPr lang="zh-CN" altLang="en-US" dirty="0" smtClean="0"/>
              <a:t>布局涉及到 </a:t>
            </a:r>
            <a:r>
              <a:rPr lang="en-US" altLang="zh-CN" dirty="0" smtClean="0"/>
              <a:t>12 </a:t>
            </a:r>
            <a:r>
              <a:rPr lang="zh-CN" altLang="en-US" dirty="0" smtClean="0"/>
              <a:t>个 </a:t>
            </a:r>
            <a:r>
              <a:rPr lang="en-US" altLang="zh-CN" dirty="0" smtClean="0"/>
              <a:t>CSS </a:t>
            </a:r>
            <a:r>
              <a:rPr lang="zh-CN" altLang="en-US" dirty="0" smtClean="0"/>
              <a:t>属性（不含 </a:t>
            </a:r>
            <a:r>
              <a:rPr lang="en-US" altLang="zh-CN" dirty="0" smtClean="0"/>
              <a:t>display: flex</a:t>
            </a:r>
            <a:r>
              <a:rPr lang="zh-CN" altLang="en-US" dirty="0" smtClean="0"/>
              <a:t>），其中父容器、子容器各 </a:t>
            </a:r>
            <a:r>
              <a:rPr lang="en-US" altLang="zh-CN" dirty="0" smtClean="0"/>
              <a:t>6 </a:t>
            </a:r>
            <a:r>
              <a:rPr lang="zh-CN" altLang="en-US" dirty="0" smtClean="0"/>
              <a:t>个。不过常用的属性只有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个，父容器、子容器各 </a:t>
            </a:r>
            <a:r>
              <a:rPr lang="en-US" altLang="zh-CN" dirty="0" smtClean="0"/>
              <a:t>2 </a:t>
            </a:r>
            <a:r>
              <a:rPr lang="zh-CN" altLang="en-US" dirty="0" smtClean="0"/>
              <a:t>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21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flex-direction</a:t>
            </a:r>
            <a:r>
              <a:rPr lang="zh-CN" altLang="en-US" dirty="0" smtClean="0"/>
              <a:t>定义了弹性项目在弹性容器中的放置方向，默认是</a:t>
            </a:r>
            <a:r>
              <a:rPr lang="en-US" altLang="zh-CN" dirty="0" smtClean="0"/>
              <a:t>row</a:t>
            </a:r>
            <a:r>
              <a:rPr lang="zh-CN" altLang="en-US" dirty="0" smtClean="0"/>
              <a:t>，即行内方向（一般而言是由左往右，但注意这个和书写模式有关）。</a:t>
            </a:r>
          </a:p>
          <a:p>
            <a:r>
              <a:rPr lang="en-US" altLang="zh-CN" dirty="0" smtClean="0"/>
              <a:t>flex-wrap</a:t>
            </a:r>
            <a:r>
              <a:rPr lang="zh-CN" altLang="en-US" dirty="0" smtClean="0"/>
              <a:t>定义是否需要拆行以使得弹性项目能被容器包含。*</a:t>
            </a:r>
            <a:r>
              <a:rPr lang="en-US" altLang="zh-CN" dirty="0" smtClean="0"/>
              <a:t>-reverse</a:t>
            </a:r>
            <a:r>
              <a:rPr lang="zh-CN" altLang="en-US" dirty="0" smtClean="0"/>
              <a:t>代表相反的方向。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932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flex-direction </a:t>
            </a:r>
            <a:r>
              <a:rPr lang="zh-CN" altLang="en-US" dirty="0" smtClean="0"/>
              <a:t>属性决定主轴的方向，交叉轴的方向由主轴确定。</a:t>
            </a:r>
            <a:endParaRPr lang="en-US" altLang="zh-CN" dirty="0" smtClean="0"/>
          </a:p>
          <a:p>
            <a:r>
              <a:rPr lang="zh-CN" altLang="en-US" dirty="0" smtClean="0"/>
              <a:t>主轴沿逆时针方向旋转 </a:t>
            </a:r>
            <a:r>
              <a:rPr lang="en-US" altLang="zh-CN" dirty="0" smtClean="0"/>
              <a:t>90° </a:t>
            </a:r>
            <a:r>
              <a:rPr lang="zh-CN" altLang="en-US" dirty="0" smtClean="0"/>
              <a:t>就得到了交叉轴，交叉轴的起始端和末尾段也由 </a:t>
            </a:r>
            <a:r>
              <a:rPr lang="en-US" altLang="zh-CN" dirty="0" smtClean="0"/>
              <a:t>flex-start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flex-end </a:t>
            </a:r>
            <a:r>
              <a:rPr lang="zh-CN" altLang="en-US" dirty="0" smtClean="0"/>
              <a:t>表示。</a:t>
            </a:r>
            <a:endParaRPr lang="en-US" altLang="zh-CN" dirty="0" smtClean="0"/>
          </a:p>
          <a:p>
            <a:r>
              <a:rPr lang="zh-CN" altLang="en-US" dirty="0" smtClean="0"/>
              <a:t>先后利用</a:t>
            </a:r>
            <a:r>
              <a:rPr lang="en-US" altLang="zh-CN" dirty="0" smtClean="0"/>
              <a:t>flex-direction</a:t>
            </a:r>
            <a:r>
              <a:rPr lang="zh-CN" altLang="en-US" dirty="0" smtClean="0"/>
              <a:t>的不同值，形成网页整体布局（类似表格、</a:t>
            </a:r>
            <a:r>
              <a:rPr lang="en-US" altLang="zh-CN" dirty="0" smtClean="0"/>
              <a:t>div</a:t>
            </a:r>
            <a:r>
              <a:rPr lang="zh-CN" altLang="en-US" dirty="0" smtClean="0"/>
              <a:t>等）</a:t>
            </a:r>
            <a:endParaRPr lang="en-US" altLang="zh-CN" dirty="0" smtClean="0"/>
          </a:p>
          <a:p>
            <a:r>
              <a:rPr lang="zh-CN" altLang="en-US" dirty="0" smtClean="0"/>
              <a:t>利用</a:t>
            </a:r>
            <a:r>
              <a:rPr lang="en-US" altLang="zh-CN" dirty="0" smtClean="0"/>
              <a:t>flex-direction</a:t>
            </a:r>
            <a:r>
              <a:rPr lang="zh-CN" altLang="en-US" dirty="0" smtClean="0"/>
              <a:t>，可快速将子元素变成同行（块标签）或同列（列标签）排列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953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#dad{ </a:t>
            </a:r>
            <a:r>
              <a:rPr lang="en-US" altLang="zh-CN" dirty="0" err="1" smtClean="0"/>
              <a:t>display:flex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     </a:t>
            </a:r>
            <a:r>
              <a:rPr lang="en-US" altLang="zh-CN" dirty="0" err="1" smtClean="0"/>
              <a:t>justify-content:center</a:t>
            </a:r>
            <a:r>
              <a:rPr lang="en-US" altLang="zh-CN" dirty="0" smtClean="0"/>
              <a:t>;/*</a:t>
            </a:r>
            <a:r>
              <a:rPr lang="zh-CN" altLang="en-US" dirty="0" smtClean="0"/>
              <a:t>水平居中</a:t>
            </a:r>
            <a:r>
              <a:rPr lang="en-US" altLang="zh-CN" dirty="0" smtClean="0"/>
              <a:t>*/</a:t>
            </a:r>
          </a:p>
          <a:p>
            <a:r>
              <a:rPr lang="en-US" altLang="zh-CN" baseline="0" dirty="0" smtClean="0"/>
              <a:t>      </a:t>
            </a:r>
            <a:r>
              <a:rPr lang="en-US" altLang="zh-CN" baseline="0" dirty="0" err="1" smtClean="0"/>
              <a:t>align-items:center</a:t>
            </a:r>
            <a:r>
              <a:rPr lang="en-US" altLang="zh-CN" baseline="0" dirty="0" smtClean="0"/>
              <a:t>;/*</a:t>
            </a:r>
            <a:r>
              <a:rPr lang="zh-CN" altLang="en-US" baseline="0" dirty="0" smtClean="0"/>
              <a:t>垂直居中</a:t>
            </a:r>
            <a:r>
              <a:rPr lang="en-US" altLang="zh-CN" baseline="0" dirty="0" smtClean="0"/>
              <a:t>*/}</a:t>
            </a:r>
          </a:p>
          <a:p>
            <a:r>
              <a:rPr lang="zh-CN" altLang="en-US" dirty="0" smtClean="0"/>
              <a:t>父容器可以统一设置子容器的排列方式，子容器也可以单独设置自身的排列方式，如果两者同时设置，以子容器的设置为准。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186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order</a:t>
            </a:r>
            <a:r>
              <a:rPr lang="zh-CN" altLang="en-US" dirty="0" smtClean="0"/>
              <a:t>可以快速改变布局中的内容（所谓改版）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314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！！！要人为设定占比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699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http://www.ruanyifeng.com/blog/2012/05/responsive_web_design.html</a:t>
            </a:r>
          </a:p>
          <a:p>
            <a:r>
              <a:rPr lang="zh-CN" altLang="en-US" dirty="0" smtClean="0"/>
              <a:t>浏览器视窗改变</a:t>
            </a:r>
            <a:r>
              <a:rPr lang="zh-CN" altLang="en-US" baseline="0" dirty="0" smtClean="0"/>
              <a:t>大小时，结构不改变，但各部分尺寸改变</a:t>
            </a:r>
            <a:endParaRPr lang="en-US" altLang="zh-CN" baseline="0" dirty="0" smtClean="0"/>
          </a:p>
          <a:p>
            <a:r>
              <a:rPr lang="zh-CN" altLang="en-US" baseline="0" dirty="0" smtClean="0"/>
              <a:t>多列，弹性盒子，网格式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flex </a:t>
            </a:r>
            <a:r>
              <a:rPr lang="zh-CN" altLang="en-US" dirty="0" smtClean="0"/>
              <a:t>的值可以是无单位数字（如：</a:t>
            </a:r>
            <a:r>
              <a:rPr lang="en-US" altLang="zh-CN" dirty="0" smtClean="0"/>
              <a:t>1, 2, 3</a:t>
            </a:r>
            <a:r>
              <a:rPr lang="zh-CN" altLang="en-US" dirty="0" smtClean="0"/>
              <a:t>），也可以是有单位数字（如：</a:t>
            </a:r>
            <a:r>
              <a:rPr lang="en-US" altLang="zh-CN" dirty="0" smtClean="0"/>
              <a:t>15px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30px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60px</a:t>
            </a:r>
            <a:r>
              <a:rPr lang="zh-CN" altLang="en-US" dirty="0" smtClean="0"/>
              <a:t>），还可以是 </a:t>
            </a:r>
            <a:r>
              <a:rPr lang="en-US" altLang="zh-CN" dirty="0" smtClean="0"/>
              <a:t>none </a:t>
            </a:r>
            <a:r>
              <a:rPr lang="zh-CN" altLang="en-US" dirty="0" smtClean="0"/>
              <a:t>关键字。子容器会按照 </a:t>
            </a:r>
            <a:r>
              <a:rPr lang="en-US" altLang="zh-CN" dirty="0" smtClean="0"/>
              <a:t>flex </a:t>
            </a:r>
            <a:r>
              <a:rPr lang="zh-CN" altLang="en-US" dirty="0" smtClean="0"/>
              <a:t>定义的尺寸比例自动伸缩，如果取值为</a:t>
            </a:r>
            <a:r>
              <a:rPr lang="en-US" altLang="zh-CN" dirty="0" smtClean="0"/>
              <a:t>none </a:t>
            </a:r>
            <a:r>
              <a:rPr lang="zh-CN" altLang="en-US" dirty="0" smtClean="0"/>
              <a:t>则不伸缩。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84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https://blog.csdn.net/qq_34803821/article/details/85139315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88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https://www.w3cschool.cn/lugfe/lugfe-ckg225zp.html</a:t>
            </a:r>
          </a:p>
          <a:p>
            <a:r>
              <a:rPr lang="zh-CN" altLang="en-US" dirty="0" smtClean="0"/>
              <a:t>网格布局（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）是最强大的 </a:t>
            </a:r>
            <a:r>
              <a:rPr lang="en-US" altLang="zh-CN" dirty="0" smtClean="0"/>
              <a:t>CSS </a:t>
            </a:r>
            <a:r>
              <a:rPr lang="zh-CN" altLang="en-US" dirty="0" smtClean="0"/>
              <a:t>布局方案。</a:t>
            </a:r>
          </a:p>
          <a:p>
            <a:r>
              <a:rPr lang="zh-CN" altLang="en-US" dirty="0" smtClean="0"/>
              <a:t>它将网页划分成一个个网格，可以任意组合不同的网格，做出各种各样的布局。以前，只能通过复杂的 </a:t>
            </a:r>
            <a:r>
              <a:rPr lang="en-US" altLang="zh-CN" dirty="0" smtClean="0"/>
              <a:t>CSS </a:t>
            </a:r>
            <a:r>
              <a:rPr lang="zh-CN" altLang="en-US" dirty="0" smtClean="0"/>
              <a:t>框架达到的效果，现在浏览器内置了。</a:t>
            </a:r>
            <a:endParaRPr lang="en-US" altLang="zh-CN" dirty="0" smtClean="0"/>
          </a:p>
          <a:p>
            <a:r>
              <a:rPr lang="en-US" altLang="zh-CN" dirty="0" smtClean="0"/>
              <a:t>Flex </a:t>
            </a:r>
            <a:r>
              <a:rPr lang="zh-CN" altLang="en-US" dirty="0" smtClean="0"/>
              <a:t>布局是轴线布局，只能指定</a:t>
            </a:r>
            <a:r>
              <a:rPr lang="en-US" altLang="zh-CN" dirty="0" smtClean="0"/>
              <a:t>"</a:t>
            </a:r>
            <a:r>
              <a:rPr lang="zh-CN" altLang="en-US" dirty="0" smtClean="0"/>
              <a:t>项目</a:t>
            </a:r>
            <a:r>
              <a:rPr lang="en-US" altLang="zh-CN" dirty="0" smtClean="0"/>
              <a:t>"</a:t>
            </a:r>
            <a:r>
              <a:rPr lang="zh-CN" altLang="en-US" dirty="0" smtClean="0"/>
              <a:t>针对轴线的位置，可以看作是一维布局。</a:t>
            </a:r>
            <a:r>
              <a:rPr lang="en-US" altLang="zh-CN" dirty="0" smtClean="0"/>
              <a:t>Grid </a:t>
            </a:r>
            <a:r>
              <a:rPr lang="zh-CN" altLang="en-US" dirty="0" smtClean="0"/>
              <a:t>布局则是将容器划分成</a:t>
            </a:r>
            <a:r>
              <a:rPr lang="en-US" altLang="zh-CN" dirty="0" smtClean="0"/>
              <a:t>"</a:t>
            </a:r>
            <a:r>
              <a:rPr lang="zh-CN" altLang="en-US" dirty="0" smtClean="0"/>
              <a:t>行</a:t>
            </a:r>
            <a:r>
              <a:rPr lang="en-US" altLang="zh-CN" dirty="0" smtClean="0"/>
              <a:t>"</a:t>
            </a:r>
            <a:r>
              <a:rPr lang="zh-CN" altLang="en-US" dirty="0" smtClean="0"/>
              <a:t>和</a:t>
            </a:r>
            <a:r>
              <a:rPr lang="en-US" altLang="zh-CN" dirty="0" smtClean="0"/>
              <a:t>"</a:t>
            </a:r>
            <a:r>
              <a:rPr lang="zh-CN" altLang="en-US" dirty="0" smtClean="0"/>
              <a:t>列</a:t>
            </a:r>
            <a:r>
              <a:rPr lang="en-US" altLang="zh-CN" dirty="0" smtClean="0"/>
              <a:t>"</a:t>
            </a:r>
            <a:r>
              <a:rPr lang="zh-CN" altLang="en-US" dirty="0" smtClean="0"/>
              <a:t>，产生单元格，然后指定</a:t>
            </a:r>
            <a:r>
              <a:rPr lang="en-US" altLang="zh-CN" dirty="0" smtClean="0"/>
              <a:t>"</a:t>
            </a:r>
            <a:r>
              <a:rPr lang="zh-CN" altLang="en-US" dirty="0" smtClean="0"/>
              <a:t>项目所在</a:t>
            </a:r>
            <a:r>
              <a:rPr lang="en-US" altLang="zh-CN" dirty="0" smtClean="0"/>
              <a:t>"</a:t>
            </a:r>
            <a:r>
              <a:rPr lang="zh-CN" altLang="en-US" dirty="0" smtClean="0"/>
              <a:t>的单元格，可以看作是二维布局。</a:t>
            </a:r>
            <a:r>
              <a:rPr lang="en-US" altLang="zh-CN" dirty="0" smtClean="0"/>
              <a:t>Grid </a:t>
            </a:r>
            <a:r>
              <a:rPr lang="zh-CN" altLang="en-US" dirty="0" smtClean="0"/>
              <a:t>布局远比 </a:t>
            </a:r>
            <a:r>
              <a:rPr lang="en-US" altLang="zh-CN" dirty="0" smtClean="0"/>
              <a:t>Flex </a:t>
            </a:r>
            <a:r>
              <a:rPr lang="zh-CN" altLang="en-US" dirty="0" smtClean="0"/>
              <a:t>布局强大。</a:t>
            </a:r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2421B6F5-B1D4-449C-B95B-935681A8ADFB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59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A79620D8-1AEF-4292-95D7-516391891190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60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A79620D8-1AEF-4292-95D7-516391891190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61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A79620D8-1AEF-4292-95D7-516391891190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62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F9EA5AD1-6D26-4CCC-8BEC-DE2616C7AE57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63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D7A2429A-5C75-4103-B4AD-A0014C327D58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64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DF5CE872-DEBF-4AF8-8F65-D6BB46043C3A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65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Justify-self</a:t>
            </a:r>
            <a:r>
              <a:rPr lang="zh-CN" altLang="en-US" smtClean="0"/>
              <a:t>和</a:t>
            </a:r>
            <a:r>
              <a:rPr lang="en-US" altLang="zh-CN" dirty="0" smtClean="0"/>
              <a:t>align-self</a:t>
            </a:r>
            <a:r>
              <a:rPr lang="zh-CN" altLang="en-US" dirty="0" smtClean="0"/>
              <a:t>的网页效果都是使得格中内容紧贴指定对齐位置，背景色和边框也是如此</a:t>
            </a: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7085F183-793C-4C2F-BD65-54D95D04FEC3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66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display:box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：不要知道列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栏数（父元素），可利用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box-flex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（子元素）设置某列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栏宽度占比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http://www.runoob.com/cssref/css3-pr-box-flex.html</a:t>
            </a:r>
          </a:p>
          <a:p>
            <a:r>
              <a:rPr lang="zh-CN" altLang="en-US" dirty="0" smtClean="0"/>
              <a:t>目前主流浏览器不支持 </a:t>
            </a:r>
            <a:r>
              <a:rPr lang="en-US" altLang="zh-CN" dirty="0" smtClean="0"/>
              <a:t>box-flex </a:t>
            </a:r>
            <a:r>
              <a:rPr lang="zh-CN" altLang="en-US" dirty="0" smtClean="0"/>
              <a:t>属性，要加前缀。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52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浏览器视窗改变</a:t>
            </a:r>
            <a:r>
              <a:rPr lang="zh-CN" altLang="en-US" baseline="0" dirty="0" smtClean="0"/>
              <a:t>大小时，结构改变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295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、设备</a:t>
            </a:r>
            <a:r>
              <a:rPr lang="en-US" altLang="zh-CN" dirty="0" smtClean="0"/>
              <a:t>screen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可以样式不同。但</a:t>
            </a:r>
            <a:r>
              <a:rPr lang="en-US" altLang="zh-CN" dirty="0" smtClean="0"/>
              <a:t>@media</a:t>
            </a:r>
            <a:r>
              <a:rPr lang="zh-CN" altLang="en-US" dirty="0" smtClean="0"/>
              <a:t>可默认</a:t>
            </a:r>
            <a:r>
              <a:rPr lang="en-US" altLang="zh-CN" dirty="0" smtClean="0"/>
              <a:t>@media screen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899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、解决移动设备多分辨率问题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712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、解决移动设备多分辨率问题</a:t>
            </a:r>
            <a:endParaRPr lang="en-US" altLang="zh-CN" dirty="0" smtClean="0"/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Tablet Landscape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平板横向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@media screen and (max-width: 1060px) {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#primary { width:67%; }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#secondary { width:30%; margin-left:3%;} 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Tabled Portrait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平板和更小尺寸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@media screen and (max-width: 768px) {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#primary { width:100%; }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#secondary { width:100%; margin:0; 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border:none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}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dirty="0" smtClean="0"/>
              <a:t>测试网站：</a:t>
            </a:r>
            <a:r>
              <a:rPr lang="en-US" altLang="zh-CN" dirty="0" smtClean="0"/>
              <a:t>http://mattkersley.com/responsive/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712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、解决移动设备多分辨率问题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712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http://www.edh5.com/news-det-23.html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96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36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display:box;</a:t>
            </a:r>
            <a:r>
              <a:rPr lang="zh-CN" altLang="en-US" smtClean="0"/>
              <a:t>等同于</a:t>
            </a:r>
            <a:r>
              <a:rPr lang="en-US" altLang="zh-CN" smtClean="0"/>
              <a:t>display:flex;</a:t>
            </a:r>
            <a:endParaRPr lang="zh-CN" altLang="en-US" smtClean="0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3E22D620-9E3D-4FA4-A6BB-F2676FB7129F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12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width: auto | length;</a:t>
            </a:r>
          </a:p>
          <a:p>
            <a:r>
              <a:rPr lang="en-US" altLang="zh-CN" dirty="0" smtClean="0"/>
              <a:t>height: auto | length;</a:t>
            </a:r>
          </a:p>
          <a:p>
            <a:r>
              <a:rPr lang="en-US" altLang="zh-CN" dirty="0" smtClean="0"/>
              <a:t>overflow: auto | visible | hidden | scroll;//</a:t>
            </a:r>
            <a:r>
              <a:rPr lang="zh-CN" altLang="en-US" dirty="0" smtClean="0"/>
              <a:t>衍生出</a:t>
            </a:r>
            <a:r>
              <a:rPr lang="en-US" altLang="zh-CN" dirty="0" smtClean="0"/>
              <a:t>overflow-x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overflow-y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9A664-7993-4CB2-879C-F606D94A65C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65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对于</a:t>
            </a:r>
            <a:r>
              <a:rPr lang="en-US" altLang="zh-CN" smtClean="0"/>
              <a:t>textarea: resize:both;overflow:auto;</a:t>
            </a:r>
            <a:endParaRPr lang="zh-CN" altLang="en-US" smtClean="0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341F4755-42B3-4D37-B47E-B492DD64F62F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16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老</a:t>
            </a:r>
            <a:r>
              <a:rPr lang="en-US" altLang="zh-CN" dirty="0" smtClean="0"/>
              <a:t>IE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box-sizing</a:t>
            </a:r>
            <a:r>
              <a:rPr lang="zh-CN" altLang="en-US" dirty="0" smtClean="0"/>
              <a:t>属性使得宽度包含边框、内边距的宽度</a:t>
            </a:r>
            <a:endParaRPr lang="en-US" altLang="zh-CN" dirty="0" smtClean="0"/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box-sizing:border-box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时便是能完美解决溢出问题！</a:t>
            </a:r>
            <a:endParaRPr lang="en-US" altLang="zh-CN" dirty="0" smtClean="0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619D0C4B-0AEF-4B38-BBF5-4627164F4503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18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AD62C27E-E703-4FBA-B534-4C899AB38897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19</a:t>
            </a:fld>
            <a:endParaRPr lang="en-US" altLang="zh-CN" sz="1200" b="0" smtClean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97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4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9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543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60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53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40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63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27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4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7737C-A46E-40C1-8FA7-34A8EC70036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97427-1406-4220-B890-6BE9F9A5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38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8485" y="1160730"/>
            <a:ext cx="9542485" cy="387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63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charset="-122"/>
              </a:rPr>
              <a:t>按列数的布局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>
          <a:xfrm>
            <a:off x="46434" y="116632"/>
            <a:ext cx="2751138" cy="6336703"/>
          </a:xfrm>
        </p:spPr>
        <p:txBody>
          <a:bodyPr>
            <a:normAutofit fontScale="92500"/>
          </a:bodyPr>
          <a:lstStyle/>
          <a:p>
            <a:pPr marL="0" indent="0">
              <a:buFont typeface="Wingdings" pitchFamily="2" charset="2"/>
              <a:buNone/>
            </a:pPr>
            <a:r>
              <a:rPr lang="pt-BR" altLang="zh-CN" sz="2400" dirty="0" smtClean="0">
                <a:ea typeface="宋体" charset="-122"/>
              </a:rPr>
              <a:t>2    </a:t>
            </a:r>
            <a:r>
              <a:rPr lang="zh-CN" altLang="zh-CN" sz="2400" dirty="0" smtClean="0">
                <a:ea typeface="宋体" charset="-122"/>
              </a:rPr>
              <a:t>两列布局</a:t>
            </a:r>
            <a:endParaRPr lang="en-US" altLang="zh-CN" sz="2400" dirty="0" smtClean="0">
              <a:ea typeface="宋体" charset="-122"/>
            </a:endParaRPr>
          </a:p>
          <a:p>
            <a:pPr marL="0" indent="0">
              <a:buFont typeface="Wingdings" pitchFamily="2" charset="2"/>
              <a:buAutoNum type="arabicPeriod" startAt="2"/>
            </a:pPr>
            <a:endParaRPr lang="en-US" altLang="zh-CN" sz="2400" dirty="0" smtClean="0">
              <a:ea typeface="宋体" charset="-122"/>
            </a:endParaRPr>
          </a:p>
          <a:p>
            <a:pPr marL="0" indent="0">
              <a:buFont typeface="Wingdings" pitchFamily="2" charset="2"/>
              <a:buAutoNum type="arabicPeriod" startAt="2"/>
            </a:pPr>
            <a:r>
              <a:rPr lang="zh-CN" altLang="zh-CN" sz="2400" dirty="0" smtClean="0">
                <a:ea typeface="宋体" charset="-122"/>
              </a:rPr>
              <a:t>用</a:t>
            </a:r>
            <a:r>
              <a:rPr lang="en-US" altLang="zh-CN" sz="2400" dirty="0" smtClean="0">
                <a:ea typeface="宋体" charset="-122"/>
              </a:rPr>
              <a:t>CSS3</a:t>
            </a:r>
            <a:r>
              <a:rPr lang="zh-CN" altLang="zh-CN" sz="2400" dirty="0" smtClean="0">
                <a:ea typeface="宋体" charset="-122"/>
              </a:rPr>
              <a:t>改进的</a:t>
            </a:r>
            <a:r>
              <a:rPr lang="zh-CN" altLang="zh-CN" sz="2400" dirty="0" smtClean="0">
                <a:solidFill>
                  <a:srgbClr val="FF0000"/>
                </a:solidFill>
                <a:ea typeface="宋体" charset="-122"/>
              </a:rPr>
              <a:t>盒布局</a:t>
            </a:r>
            <a:endParaRPr lang="en-US" altLang="zh-CN" sz="2400" dirty="0" smtClean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zh-CN" altLang="zh-CN" sz="2400" dirty="0" smtClean="0">
                <a:ea typeface="宋体" charset="-122"/>
              </a:rPr>
              <a:t>如果使用盒布局，需要设置左右两个盒子的</a:t>
            </a:r>
            <a:r>
              <a:rPr lang="zh-CN" altLang="zh-CN" sz="2400" dirty="0" smtClean="0">
                <a:solidFill>
                  <a:srgbClr val="FF0000"/>
                </a:solidFill>
                <a:ea typeface="宋体" charset="-122"/>
              </a:rPr>
              <a:t>外层容器</a:t>
            </a:r>
            <a:r>
              <a:rPr lang="zh-CN" altLang="zh-CN" sz="2400" dirty="0" smtClean="0">
                <a:ea typeface="宋体" charset="-122"/>
              </a:rPr>
              <a:t>的</a:t>
            </a:r>
            <a:r>
              <a:rPr lang="en-US" altLang="zh-CN" sz="2400" dirty="0" smtClean="0">
                <a:ea typeface="宋体" charset="-122"/>
              </a:rPr>
              <a:t>box</a:t>
            </a:r>
            <a:r>
              <a:rPr lang="zh-CN" altLang="zh-CN" sz="2400" dirty="0" smtClean="0">
                <a:ea typeface="宋体" charset="-122"/>
              </a:rPr>
              <a:t>属性，</a:t>
            </a:r>
            <a:r>
              <a:rPr lang="zh-CN" altLang="zh-CN" sz="2400" dirty="0" smtClean="0">
                <a:solidFill>
                  <a:srgbClr val="FF0000"/>
                </a:solidFill>
                <a:ea typeface="宋体" charset="-122"/>
              </a:rPr>
              <a:t>不需要使用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float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margin-left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height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等</a:t>
            </a:r>
            <a:r>
              <a:rPr lang="zh-CN" altLang="zh-CN" sz="2400" dirty="0" smtClean="0">
                <a:solidFill>
                  <a:srgbClr val="FF0000"/>
                </a:solidFill>
                <a:ea typeface="宋体" charset="-122"/>
              </a:rPr>
              <a:t>属性。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但可以有宽度。</a:t>
            </a:r>
            <a:endParaRPr lang="en-US" altLang="zh-CN" sz="2400" dirty="0" smtClean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父元素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{</a:t>
            </a:r>
            <a:r>
              <a:rPr lang="en-US" altLang="zh-CN" sz="2400" dirty="0" err="1" smtClean="0">
                <a:solidFill>
                  <a:srgbClr val="FF0000"/>
                </a:solidFill>
                <a:ea typeface="宋体" charset="-122"/>
              </a:rPr>
              <a:t>display:box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;}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要加内核前缀</a:t>
            </a:r>
            <a:endParaRPr lang="en-US" altLang="zh-CN" sz="2400" dirty="0" smtClean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display:-</a:t>
            </a:r>
            <a:r>
              <a:rPr lang="en-US" altLang="zh-CN" sz="2400" dirty="0" err="1" smtClean="0">
                <a:solidFill>
                  <a:srgbClr val="FF0000"/>
                </a:solidFill>
                <a:ea typeface="宋体" charset="-122"/>
              </a:rPr>
              <a:t>webkit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-box;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display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:-</a:t>
            </a:r>
            <a:r>
              <a:rPr lang="en-US" altLang="zh-CN" sz="2400" dirty="0" err="1" smtClean="0">
                <a:solidFill>
                  <a:srgbClr val="FF0000"/>
                </a:solidFill>
                <a:ea typeface="宋体" charset="-122"/>
              </a:rPr>
              <a:t>moz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-box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display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:-</a:t>
            </a:r>
            <a:r>
              <a:rPr lang="en-US" altLang="zh-CN" sz="2400" dirty="0" err="1" smtClean="0">
                <a:solidFill>
                  <a:srgbClr val="FF0000"/>
                </a:solidFill>
                <a:ea typeface="宋体" charset="-122"/>
              </a:rPr>
              <a:t>ms-flexbox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display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:-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o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-box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;</a:t>
            </a:r>
          </a:p>
          <a:p>
            <a:pPr marL="0" indent="0">
              <a:buFont typeface="Wingdings" pitchFamily="2" charset="2"/>
              <a:buNone/>
            </a:pPr>
            <a:endParaRPr lang="en-US" altLang="zh-CN" sz="2400" dirty="0" smtClean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endParaRPr lang="en-US" altLang="zh-CN" sz="2400" dirty="0" smtClean="0">
              <a:ea typeface="宋体" charset="-122"/>
            </a:endParaRP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763838" y="258763"/>
            <a:ext cx="6380162" cy="659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69566" y="-35153"/>
            <a:ext cx="4174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box</a:t>
            </a:r>
            <a:r>
              <a:rPr lang="zh-CN" altLang="en-US" dirty="0" smtClean="0">
                <a:solidFill>
                  <a:srgbClr val="FF0000"/>
                </a:solidFill>
              </a:rPr>
              <a:t>打破了经常</a:t>
            </a:r>
            <a:r>
              <a:rPr lang="zh-CN" altLang="en-US" dirty="0">
                <a:solidFill>
                  <a:srgbClr val="FF0000"/>
                </a:solidFill>
              </a:rPr>
              <a:t>使用的浮动布局，实现垂直等高、水平</a:t>
            </a:r>
            <a:r>
              <a:rPr lang="zh-CN" altLang="en-US" b="1" dirty="0">
                <a:solidFill>
                  <a:srgbClr val="FF0000"/>
                </a:solidFill>
              </a:rPr>
              <a:t>均分、按比例划分</a:t>
            </a:r>
            <a:r>
              <a:rPr lang="zh-CN" altLang="en-US" dirty="0" smtClean="0">
                <a:solidFill>
                  <a:srgbClr val="FF0000"/>
                </a:solidFill>
              </a:rPr>
              <a:t>。使</a:t>
            </a:r>
            <a:r>
              <a:rPr lang="zh-CN" altLang="en-US" dirty="0">
                <a:solidFill>
                  <a:srgbClr val="FF0000"/>
                </a:solidFill>
              </a:rPr>
              <a:t>元素实现水平分布，而且不需要使用浮动</a:t>
            </a:r>
            <a:r>
              <a:rPr lang="en-US" altLang="zh-CN" dirty="0">
                <a:solidFill>
                  <a:srgbClr val="FF0000"/>
                </a:solidFill>
              </a:rPr>
              <a:t>float</a:t>
            </a:r>
            <a:r>
              <a:rPr lang="zh-CN" altLang="en-US" dirty="0">
                <a:solidFill>
                  <a:srgbClr val="FF0000"/>
                </a:solidFill>
              </a:rPr>
              <a:t>属性就能实现水平</a:t>
            </a:r>
            <a:r>
              <a:rPr lang="zh-CN" altLang="en-US" dirty="0" smtClean="0">
                <a:solidFill>
                  <a:srgbClr val="FF0000"/>
                </a:solidFill>
              </a:rPr>
              <a:t>布局，改变显示顺序。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2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563"/>
            <a:ext cx="12830175" cy="62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0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charset="-122"/>
              </a:rPr>
              <a:t>按列数的布局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179512" y="1196975"/>
            <a:ext cx="8712968" cy="49307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 smtClean="0">
                <a:ea typeface="宋体" charset="-122"/>
              </a:rPr>
              <a:t>3. </a:t>
            </a:r>
            <a:r>
              <a:rPr lang="zh-CN" altLang="zh-CN" sz="2400" dirty="0" smtClean="0">
                <a:ea typeface="宋体" charset="-122"/>
              </a:rPr>
              <a:t>嵌套的</a:t>
            </a:r>
            <a:r>
              <a:rPr lang="en-US" altLang="zh-CN" sz="2400" dirty="0" smtClean="0">
                <a:ea typeface="宋体" charset="-122"/>
              </a:rPr>
              <a:t>2</a:t>
            </a:r>
            <a:r>
              <a:rPr lang="zh-CN" altLang="zh-CN" sz="2400" dirty="0" smtClean="0">
                <a:ea typeface="宋体" charset="-122"/>
              </a:rPr>
              <a:t>列布局</a:t>
            </a:r>
            <a:endParaRPr lang="en-US" altLang="zh-CN" sz="2400" dirty="0" smtClean="0"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    </a:t>
            </a:r>
            <a:r>
              <a:rPr lang="zh-CN" altLang="zh-CN" sz="2000" dirty="0" smtClean="0">
                <a:ea typeface="宋体" charset="-122"/>
              </a:rPr>
              <a:t>顶部固定，</a:t>
            </a:r>
            <a:r>
              <a:rPr lang="zh-CN" altLang="zh-CN" sz="2000" dirty="0" smtClean="0">
                <a:solidFill>
                  <a:srgbClr val="FF0000"/>
                </a:solidFill>
                <a:ea typeface="宋体" charset="-122"/>
              </a:rPr>
              <a:t>一列固定、一列变宽</a:t>
            </a:r>
            <a:r>
              <a:rPr lang="zh-CN" altLang="zh-CN" sz="2000" dirty="0" smtClean="0">
                <a:ea typeface="宋体" charset="-122"/>
              </a:rPr>
              <a:t>的布局是在博客类网站中很受欢迎的布局形式，这类网站常把侧边的导航栏宽度固定，而主体的内容栏宽度是可变的。</a:t>
            </a:r>
            <a:endParaRPr lang="en-US" altLang="zh-CN" sz="2000" dirty="0" smtClean="0">
              <a:ea typeface="宋体" charset="-122"/>
            </a:endParaRPr>
          </a:p>
        </p:txBody>
      </p:sp>
      <p:sp>
        <p:nvSpPr>
          <p:cNvPr id="33796" name="矩形 1"/>
          <p:cNvSpPr>
            <a:spLocks noChangeArrowheads="1"/>
          </p:cNvSpPr>
          <p:nvPr/>
        </p:nvSpPr>
        <p:spPr bwMode="auto">
          <a:xfrm>
            <a:off x="2915816" y="2483791"/>
            <a:ext cx="36724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dirty="0" smtClean="0">
                <a:solidFill>
                  <a:srgbClr val="000000"/>
                </a:solidFill>
              </a:rPr>
              <a:t>与</a:t>
            </a:r>
            <a:r>
              <a:rPr lang="zh-CN" altLang="en-US" sz="1600" dirty="0">
                <a:solidFill>
                  <a:srgbClr val="000000"/>
                </a:solidFill>
              </a:rPr>
              <a:t>盒布局相关的部分</a:t>
            </a:r>
            <a:r>
              <a:rPr lang="zh-CN" altLang="en-US" sz="1600" dirty="0" smtClean="0">
                <a:solidFill>
                  <a:srgbClr val="000000"/>
                </a:solidFill>
              </a:rPr>
              <a:t>属性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3363"/>
              </p:ext>
            </p:extLst>
          </p:nvPr>
        </p:nvGraphicFramePr>
        <p:xfrm>
          <a:off x="71883" y="2924944"/>
          <a:ext cx="8964613" cy="3239112"/>
        </p:xfrm>
        <a:graphic>
          <a:graphicData uri="http://schemas.openxmlformats.org/drawingml/2006/table">
            <a:tbl>
              <a:tblPr firstRow="1" firstCol="1" bandRow="1"/>
              <a:tblGrid>
                <a:gridCol w="1763688"/>
                <a:gridCol w="4968552"/>
                <a:gridCol w="2232373"/>
              </a:tblGrid>
              <a:tr h="252072">
                <a:tc>
                  <a:txBody>
                    <a:bodyPr/>
                    <a:lstStyle/>
                    <a:p>
                      <a:pPr indent="254000" algn="just">
                        <a:spcAft>
                          <a:spcPts val="0"/>
                        </a:spcAft>
                      </a:pPr>
                      <a:r>
                        <a:rPr lang="zh-CN" sz="1600" b="1" kern="1000" dirty="0">
                          <a:effectLst/>
                          <a:latin typeface="Times New Roman"/>
                          <a:ea typeface="方正书宋简体"/>
                        </a:rPr>
                        <a:t>属性</a:t>
                      </a:r>
                      <a:endParaRPr lang="zh-CN" sz="1800" b="1" kern="1000" dirty="0"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54000" algn="just">
                        <a:spcAft>
                          <a:spcPts val="0"/>
                        </a:spcAft>
                      </a:pPr>
                      <a:r>
                        <a:rPr lang="zh-CN" sz="1600" b="1" kern="1000" dirty="0">
                          <a:effectLst/>
                          <a:latin typeface="Times New Roman"/>
                          <a:ea typeface="方正书宋简体"/>
                        </a:rPr>
                        <a:t>功能</a:t>
                      </a:r>
                      <a:endParaRPr lang="zh-CN" sz="1800" b="1" kern="1000" dirty="0"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54000" algn="just">
                        <a:spcAft>
                          <a:spcPts val="0"/>
                        </a:spcAft>
                      </a:pPr>
                      <a:r>
                        <a:rPr lang="zh-CN" sz="1600" b="1" kern="1000" dirty="0">
                          <a:effectLst/>
                          <a:latin typeface="Times New Roman"/>
                          <a:ea typeface="方正书宋简体"/>
                        </a:rPr>
                        <a:t>说明</a:t>
                      </a:r>
                      <a:endParaRPr lang="zh-CN" sz="1800" b="1" kern="1000" dirty="0"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16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600" b="1" kern="10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方正书宋简体"/>
                        </a:rPr>
                        <a:t>box-flex</a:t>
                      </a:r>
                    </a:p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altLang="en-US" sz="1600" b="1" kern="10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方正书宋简体"/>
                        </a:rPr>
                        <a:t>子元素中</a:t>
                      </a:r>
                      <a:endParaRPr lang="zh-CN" sz="1800" b="1" kern="10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600" b="1" kern="1000" dirty="0">
                          <a:effectLst/>
                          <a:latin typeface="Times New Roman"/>
                          <a:ea typeface="方正书宋简体"/>
                        </a:rPr>
                        <a:t>设置</a:t>
                      </a:r>
                      <a:r>
                        <a:rPr lang="zh-CN" sz="1600" b="1" kern="1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方正书宋简体"/>
                        </a:rPr>
                        <a:t>弹性盒</a:t>
                      </a:r>
                      <a:r>
                        <a:rPr lang="zh-CN" sz="1600" b="1" kern="10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方正书宋简体"/>
                        </a:rPr>
                        <a:t>布局</a:t>
                      </a:r>
                      <a:r>
                        <a:rPr lang="zh-CN" altLang="en-US" sz="1600" b="1" kern="10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方正书宋简体"/>
                        </a:rPr>
                        <a:t>（列）占比。</a:t>
                      </a:r>
                      <a:endParaRPr lang="en-US" altLang="zh-CN" sz="1600" b="1" kern="1000" dirty="0" smtClean="0">
                        <a:solidFill>
                          <a:srgbClr val="FF0000"/>
                        </a:solidFill>
                        <a:effectLst/>
                        <a:latin typeface="Times New Roman"/>
                        <a:ea typeface="方正书宋简体"/>
                      </a:endParaRPr>
                    </a:p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altLang="en-US" sz="1600" b="1" kern="10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方正书宋简体"/>
                        </a:rPr>
                        <a:t>子元素</a:t>
                      </a:r>
                      <a:r>
                        <a:rPr lang="zh-CN" altLang="en-US" sz="1600" b="1" kern="10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方正书宋简体"/>
                          <a:cs typeface="+mn-cs"/>
                        </a:rPr>
                        <a:t>是否灵活或固定的大小。</a:t>
                      </a:r>
                      <a:endParaRPr lang="zh-CN" sz="1600" b="1" kern="10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方正书宋简体"/>
                        <a:cs typeface="+mn-cs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加前缀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,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主要是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en-US" altLang="zh-CN" sz="1800" b="1" kern="1000" dirty="0" err="1" smtClean="0">
                          <a:effectLst/>
                          <a:latin typeface="Times New Roman"/>
                          <a:ea typeface="方正书宋简体"/>
                        </a:rPr>
                        <a:t>webkit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和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en-US" altLang="zh-CN" sz="1800" b="1" kern="1000" dirty="0" err="1" smtClean="0">
                          <a:effectLst/>
                          <a:latin typeface="Times New Roman"/>
                          <a:ea typeface="方正书宋简体"/>
                        </a:rPr>
                        <a:t>moz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</a:p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但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en-US" altLang="zh-CN" sz="1800" b="1" kern="1000" dirty="0" err="1" smtClean="0">
                          <a:effectLst/>
                          <a:latin typeface="Times New Roman"/>
                          <a:ea typeface="方正书宋简体"/>
                        </a:rPr>
                        <a:t>ms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-flex:</a:t>
                      </a:r>
                      <a:endParaRPr lang="zh-CN" sz="1800" b="1" kern="1000" dirty="0"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600" b="1" kern="1000" dirty="0" smtClean="0">
                          <a:effectLst/>
                          <a:latin typeface="Times New Roman"/>
                          <a:ea typeface="方正书宋简体"/>
                        </a:rPr>
                        <a:t>box-ordinal-group</a:t>
                      </a:r>
                    </a:p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altLang="en-US" sz="1600" b="1" kern="1000" dirty="0" smtClean="0">
                          <a:effectLst/>
                          <a:latin typeface="Times New Roman"/>
                          <a:ea typeface="方正书宋简体"/>
                        </a:rPr>
                        <a:t>子元素中</a:t>
                      </a:r>
                      <a:endParaRPr lang="zh-CN" sz="1800" b="1" kern="1000" dirty="0"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600" b="1" kern="1000" dirty="0" smtClean="0">
                          <a:effectLst/>
                          <a:latin typeface="Times New Roman"/>
                          <a:ea typeface="方正书宋简体"/>
                        </a:rPr>
                        <a:t>设置</a:t>
                      </a:r>
                      <a:r>
                        <a:rPr lang="zh-CN" altLang="en-US" sz="1600" b="1" kern="1000" dirty="0" smtClean="0">
                          <a:effectLst/>
                          <a:latin typeface="Times New Roman"/>
                          <a:ea typeface="方正书宋简体"/>
                        </a:rPr>
                        <a:t>序号规定</a:t>
                      </a:r>
                      <a:r>
                        <a:rPr lang="zh-CN" sz="1600" b="1" kern="1000" dirty="0" smtClean="0">
                          <a:effectLst/>
                          <a:latin typeface="Times New Roman"/>
                          <a:ea typeface="方正书宋简体"/>
                        </a:rPr>
                        <a:t>盒</a:t>
                      </a:r>
                      <a:r>
                        <a:rPr lang="zh-CN" sz="1600" b="1" kern="1000" dirty="0">
                          <a:effectLst/>
                          <a:latin typeface="Times New Roman"/>
                          <a:ea typeface="方正书宋简体"/>
                        </a:rPr>
                        <a:t>元素的显示顺序</a:t>
                      </a:r>
                      <a:endParaRPr lang="zh-CN" sz="1800" b="1" kern="1000" dirty="0"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加前缀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,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主要是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en-US" altLang="zh-CN" sz="1800" b="1" kern="1000" dirty="0" err="1" smtClean="0">
                          <a:effectLst/>
                          <a:latin typeface="Times New Roman"/>
                          <a:ea typeface="方正书宋简体"/>
                        </a:rPr>
                        <a:t>webkit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和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en-US" altLang="zh-CN" sz="1800" b="1" kern="1000" dirty="0" err="1" smtClean="0">
                          <a:effectLst/>
                          <a:latin typeface="Times New Roman"/>
                          <a:ea typeface="方正书宋简体"/>
                        </a:rPr>
                        <a:t>moz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endParaRPr lang="zh-CN" sz="1800" b="1" kern="1000" dirty="0"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600" b="1" kern="1000" dirty="0" smtClean="0">
                          <a:effectLst/>
                          <a:latin typeface="Times New Roman"/>
                          <a:ea typeface="方正书宋简体"/>
                        </a:rPr>
                        <a:t>box-orient</a:t>
                      </a:r>
                    </a:p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altLang="en-US" sz="1600" b="1" kern="1000" dirty="0" smtClean="0">
                          <a:effectLst/>
                          <a:latin typeface="Times New Roman"/>
                          <a:ea typeface="方正书宋简体"/>
                        </a:rPr>
                        <a:t>父元素中</a:t>
                      </a:r>
                      <a:endParaRPr lang="zh-CN" sz="1800" b="1" kern="1000" dirty="0"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600" b="1" kern="1000" dirty="0">
                          <a:effectLst/>
                          <a:latin typeface="Times New Roman"/>
                          <a:ea typeface="方正书宋简体"/>
                        </a:rPr>
                        <a:t>设置盒元素的显示</a:t>
                      </a:r>
                      <a:r>
                        <a:rPr lang="zh-CN" sz="1600" b="1" kern="1000" dirty="0" smtClean="0">
                          <a:effectLst/>
                          <a:latin typeface="Times New Roman"/>
                          <a:ea typeface="方正书宋简体"/>
                        </a:rPr>
                        <a:t>方向</a:t>
                      </a:r>
                      <a:r>
                        <a:rPr lang="zh-CN" altLang="en-US" sz="1600" b="1" kern="1000" dirty="0" smtClean="0">
                          <a:effectLst/>
                          <a:latin typeface="Times New Roman"/>
                          <a:ea typeface="方正书宋简体"/>
                        </a:rPr>
                        <a:t>是水平还是垂直方向</a:t>
                      </a:r>
                      <a:endParaRPr lang="en-US" altLang="zh-CN" sz="1600" b="1" kern="1000" dirty="0" smtClean="0">
                        <a:effectLst/>
                        <a:latin typeface="Times New Roman"/>
                        <a:ea typeface="方正书宋简体"/>
                      </a:endParaRPr>
                    </a:p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box-orient: horizontal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水平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|vertical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垂直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|</a:t>
                      </a:r>
                      <a:r>
                        <a:rPr lang="en-US" altLang="zh-CN" sz="1800" b="1" kern="1000" dirty="0" err="1" smtClean="0">
                          <a:effectLst/>
                          <a:latin typeface="Times New Roman"/>
                          <a:ea typeface="方正书宋简体"/>
                        </a:rPr>
                        <a:t>inline-axis|block-axis|inherit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;</a:t>
                      </a:r>
                      <a:endParaRPr lang="zh-CN" sz="1800" b="1" kern="1000" dirty="0"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加前缀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,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主要是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en-US" altLang="zh-CN" sz="1800" b="1" kern="1000" dirty="0" err="1" smtClean="0">
                          <a:effectLst/>
                          <a:latin typeface="Times New Roman"/>
                          <a:ea typeface="方正书宋简体"/>
                        </a:rPr>
                        <a:t>webkit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和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en-US" altLang="zh-CN" sz="1800" b="1" kern="1000" dirty="0" err="1" smtClean="0">
                          <a:effectLst/>
                          <a:latin typeface="Times New Roman"/>
                          <a:ea typeface="方正书宋简体"/>
                        </a:rPr>
                        <a:t>moz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endParaRPr lang="zh-CN" altLang="zh-CN" sz="1800" b="1" kern="1000" dirty="0" smtClean="0"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470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altLang="zh-CN" sz="1600" b="1" kern="1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方正书宋简体"/>
                          <a:cs typeface="+mn-cs"/>
                        </a:rPr>
                        <a:t>box-direction</a:t>
                      </a:r>
                    </a:p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altLang="en-US" sz="1600" b="1" kern="1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方正书宋简体"/>
                          <a:cs typeface="+mn-cs"/>
                        </a:rPr>
                        <a:t>父元素中</a:t>
                      </a:r>
                      <a:endParaRPr lang="zh-CN" sz="1600" b="1" kern="1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方正书宋简体"/>
                        <a:cs typeface="+mn-cs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指定显示哪个方向的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box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的子元素。</a:t>
                      </a:r>
                      <a:endParaRPr lang="en-US" altLang="zh-CN" sz="1800" b="1" kern="1000" dirty="0" smtClean="0">
                        <a:effectLst/>
                        <a:latin typeface="Times New Roman"/>
                        <a:ea typeface="方正书宋简体"/>
                      </a:endParaRPr>
                    </a:p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box-direction: </a:t>
                      </a:r>
                      <a:r>
                        <a:rPr lang="en-US" altLang="zh-CN" sz="1800" b="1" kern="1000" dirty="0" err="1" smtClean="0">
                          <a:effectLst/>
                          <a:latin typeface="Times New Roman"/>
                          <a:ea typeface="方正书宋简体"/>
                        </a:rPr>
                        <a:t>normal|reverse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逆序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|inherit;</a:t>
                      </a:r>
                      <a:endParaRPr lang="zh-CN" sz="1800" b="1" kern="1000" dirty="0">
                        <a:effectLst/>
                        <a:latin typeface="Times New Roman"/>
                        <a:ea typeface="方正书宋简体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加前缀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,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主要是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en-US" altLang="zh-CN" sz="1800" b="1" kern="1000" dirty="0" err="1" smtClean="0">
                          <a:effectLst/>
                          <a:latin typeface="Times New Roman"/>
                          <a:ea typeface="方正书宋简体"/>
                        </a:rPr>
                        <a:t>webkit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和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  <a:r>
                        <a:rPr lang="en-US" altLang="zh-CN" sz="1800" b="1" kern="1000" dirty="0" err="1" smtClean="0">
                          <a:effectLst/>
                          <a:latin typeface="Times New Roman"/>
                          <a:ea typeface="方正书宋简体"/>
                        </a:rPr>
                        <a:t>moz</a:t>
                      </a:r>
                      <a:r>
                        <a:rPr lang="en-US" altLang="zh-CN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-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000" dirty="0" smtClean="0">
                          <a:effectLst/>
                          <a:latin typeface="Times New Roman"/>
                          <a:ea typeface="方正书宋简体"/>
                        </a:rPr>
                        <a:t>但</a:t>
                      </a:r>
                      <a:r>
                        <a:rPr lang="en-US" altLang="zh-CN" sz="1800" b="1" kern="1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方正书宋简体"/>
                          <a:cs typeface="+mn-cs"/>
                        </a:rPr>
                        <a:t>-</a:t>
                      </a:r>
                      <a:r>
                        <a:rPr lang="en-US" altLang="zh-CN" sz="1800" b="1" kern="10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方正书宋简体"/>
                          <a:cs typeface="+mn-cs"/>
                        </a:rPr>
                        <a:t>ms</a:t>
                      </a:r>
                      <a:r>
                        <a:rPr lang="en-US" altLang="zh-CN" sz="1800" b="1" kern="1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方正书宋简体"/>
                          <a:cs typeface="+mn-cs"/>
                        </a:rPr>
                        <a:t>-flex-direction</a:t>
                      </a:r>
                      <a:endParaRPr lang="zh-CN" altLang="zh-CN" sz="1800" b="1" kern="1000" dirty="0" smtClean="0">
                        <a:solidFill>
                          <a:schemeClr val="tx1"/>
                        </a:solidFill>
                        <a:effectLst/>
                        <a:latin typeface="Times New Roman"/>
                        <a:ea typeface="方正书宋简体"/>
                        <a:cs typeface="+mn-cs"/>
                      </a:endParaRPr>
                    </a:p>
                  </a:txBody>
                  <a:tcPr marL="68574" marR="685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4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charset="-122"/>
              </a:rPr>
              <a:t>按列数的布局布局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>
          <a:xfrm>
            <a:off x="1" y="1268413"/>
            <a:ext cx="5048250" cy="5062537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zh-CN" sz="2400" dirty="0" smtClean="0">
                <a:ea typeface="宋体" charset="-122"/>
              </a:rPr>
              <a:t>示例是一个典型的嵌套</a:t>
            </a:r>
            <a:r>
              <a:rPr lang="en-US" altLang="zh-CN" sz="2400" dirty="0" smtClean="0">
                <a:ea typeface="宋体" charset="-122"/>
              </a:rPr>
              <a:t>2</a:t>
            </a:r>
            <a:r>
              <a:rPr lang="zh-CN" altLang="zh-CN" sz="2400" dirty="0" smtClean="0">
                <a:ea typeface="宋体" charset="-122"/>
              </a:rPr>
              <a:t>列布局，用到了</a:t>
            </a:r>
            <a:r>
              <a:rPr lang="zh-CN" altLang="zh-CN" sz="2400" dirty="0" smtClean="0">
                <a:solidFill>
                  <a:srgbClr val="FF0000"/>
                </a:solidFill>
                <a:ea typeface="宋体" charset="-122"/>
              </a:rPr>
              <a:t>盒布局中的弹性布局</a:t>
            </a:r>
            <a:r>
              <a:rPr lang="zh-CN" altLang="zh-CN" sz="2400" dirty="0" smtClean="0">
                <a:ea typeface="宋体" charset="-122"/>
              </a:rPr>
              <a:t>属性</a:t>
            </a:r>
            <a:endParaRPr lang="en-US" altLang="zh-CN" sz="2400" dirty="0" smtClean="0"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-</a:t>
            </a:r>
            <a:r>
              <a:rPr lang="en-US" altLang="zh-CN" sz="2400" dirty="0" err="1" smtClean="0">
                <a:solidFill>
                  <a:srgbClr val="FF0000"/>
                </a:solidFill>
                <a:ea typeface="宋体" charset="-122"/>
              </a:rPr>
              <a:t>webkit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-box-flex</a:t>
            </a:r>
            <a:r>
              <a:rPr lang="zh-CN" altLang="en-US" sz="2400" dirty="0" smtClean="0">
                <a:ea typeface="宋体" charset="-122"/>
              </a:rPr>
              <a:t>（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子元素列</a:t>
            </a:r>
            <a:r>
              <a:rPr lang="zh-CN" altLang="en-US" sz="2400" dirty="0" smtClean="0">
                <a:ea typeface="宋体" charset="-122"/>
              </a:rPr>
              <a:t>）</a:t>
            </a:r>
            <a:r>
              <a:rPr lang="zh-CN" altLang="zh-CN" sz="2400" dirty="0" smtClean="0">
                <a:ea typeface="宋体" charset="-122"/>
              </a:rPr>
              <a:t>。</a:t>
            </a:r>
            <a:endParaRPr lang="en-US" altLang="zh-CN" sz="2400" dirty="0" smtClean="0">
              <a:ea typeface="宋体" charset="-122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-15875" y="2513013"/>
            <a:ext cx="29337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782888" y="2513013"/>
            <a:ext cx="6361112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 descr="tu15-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260350"/>
            <a:ext cx="40957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8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charset="-122"/>
              </a:rPr>
              <a:t>按列数的布局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sz="half" idx="1"/>
          </p:nvPr>
        </p:nvSpPr>
        <p:spPr>
          <a:xfrm>
            <a:off x="395288" y="1341438"/>
            <a:ext cx="4038600" cy="49307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pt-BR" altLang="zh-CN" sz="2400" dirty="0" smtClean="0">
                <a:ea typeface="宋体" charset="-122"/>
              </a:rPr>
              <a:t>3   </a:t>
            </a:r>
            <a:r>
              <a:rPr lang="zh-CN" altLang="zh-CN" sz="2400" dirty="0" smtClean="0">
                <a:ea typeface="宋体" charset="-122"/>
              </a:rPr>
              <a:t>使用</a:t>
            </a:r>
            <a:r>
              <a:rPr lang="pt-BR" altLang="zh-CN" sz="2400" dirty="0" smtClean="0">
                <a:ea typeface="宋体" charset="-122"/>
              </a:rPr>
              <a:t>CSS3</a:t>
            </a:r>
            <a:r>
              <a:rPr lang="zh-CN" altLang="zh-CN" sz="2400" dirty="0" smtClean="0">
                <a:ea typeface="宋体" charset="-122"/>
              </a:rPr>
              <a:t>盒布局的三列布局</a:t>
            </a:r>
            <a:endParaRPr lang="en-US" altLang="zh-CN" sz="2400" dirty="0" smtClean="0"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2000" dirty="0" smtClean="0">
                <a:ea typeface="宋体" charset="-122"/>
              </a:rPr>
              <a:t>    </a:t>
            </a:r>
            <a:r>
              <a:rPr lang="zh-CN" altLang="zh-CN" sz="2000" dirty="0" smtClean="0">
                <a:ea typeface="宋体" charset="-122"/>
              </a:rPr>
              <a:t>三列布局可以使用</a:t>
            </a:r>
            <a:r>
              <a:rPr lang="en-US" altLang="zh-CN" sz="2000" dirty="0" smtClean="0">
                <a:ea typeface="宋体" charset="-122"/>
              </a:rPr>
              <a:t>float</a:t>
            </a:r>
            <a:r>
              <a:rPr lang="zh-CN" altLang="zh-CN" sz="2000" dirty="0" smtClean="0">
                <a:ea typeface="宋体" charset="-122"/>
              </a:rPr>
              <a:t>属性实现，对</a:t>
            </a:r>
            <a:r>
              <a:rPr lang="en-US" altLang="zh-CN" sz="2000" dirty="0" smtClean="0">
                <a:ea typeface="宋体" charset="-122"/>
              </a:rPr>
              <a:t>3</a:t>
            </a:r>
            <a:r>
              <a:rPr lang="zh-CN" altLang="zh-CN" sz="2000" dirty="0" smtClean="0">
                <a:ea typeface="宋体" charset="-122"/>
              </a:rPr>
              <a:t>个盒子（列）对象分别设定位置和宽度，再设置浮动属性即可。</a:t>
            </a:r>
            <a:endParaRPr lang="en-US" altLang="zh-CN" sz="2000" dirty="0" smtClean="0"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endParaRPr lang="en-US" altLang="zh-CN" sz="2400" dirty="0" smtClean="0">
              <a:ea typeface="宋体" charset="-122"/>
            </a:endParaRPr>
          </a:p>
        </p:txBody>
      </p:sp>
      <p:sp>
        <p:nvSpPr>
          <p:cNvPr id="35844" name="内容占位符 1"/>
          <p:cNvSpPr>
            <a:spLocks noGrp="1"/>
          </p:cNvSpPr>
          <p:nvPr>
            <p:ph sz="half" idx="2"/>
          </p:nvPr>
        </p:nvSpPr>
        <p:spPr>
          <a:xfrm>
            <a:off x="4643438" y="1268413"/>
            <a:ext cx="4038600" cy="49307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#left{	 height: 400px;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	 width: 120px;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	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float: left;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}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#right{ background:#FFC;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	 height: 400px;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	 width: 100px;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	 </a:t>
            </a:r>
            <a:r>
              <a:rPr lang="en-US" altLang="zh-CN" sz="1800" dirty="0" smtClean="0">
                <a:solidFill>
                  <a:srgbClr val="FF0000"/>
                </a:solidFill>
                <a:ea typeface="宋体" charset="-122"/>
              </a:rPr>
              <a:t>float: right;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}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#main{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        background:  #D0FFFF;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        height: 400px;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        margin-left:120px;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800" dirty="0" smtClean="0">
                <a:ea typeface="宋体" charset="-122"/>
              </a:rPr>
              <a:t>}</a:t>
            </a:r>
          </a:p>
          <a:p>
            <a:pPr marL="0" indent="0"/>
            <a:endParaRPr lang="zh-CN" altLang="en-US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891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zh-CN" altLang="en-US" b="1" dirty="0">
                <a:ea typeface="宋体" charset="-122"/>
              </a:rPr>
              <a:t>按列数的布局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0" y="765175"/>
            <a:ext cx="5600700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56100" y="765175"/>
            <a:ext cx="47879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4" descr="tu15-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495800"/>
            <a:ext cx="3776663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0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ea typeface="宋体" charset="-122"/>
              </a:rPr>
              <a:t>CSS3</a:t>
            </a:r>
            <a:r>
              <a:rPr lang="zh-CN" altLang="en-US" b="1" dirty="0">
                <a:ea typeface="宋体" charset="-122"/>
              </a:rPr>
              <a:t>新增的与盒相关的</a:t>
            </a:r>
            <a:r>
              <a:rPr lang="zh-CN" altLang="en-US" b="1" dirty="0" smtClean="0">
                <a:ea typeface="宋体" charset="-122"/>
              </a:rPr>
              <a:t>属性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 smtClean="0">
                <a:ea typeface="宋体" charset="-122"/>
              </a:rPr>
              <a:t>1.overflow</a:t>
            </a:r>
            <a:r>
              <a:rPr lang="zh-CN" altLang="en-US" sz="2400" dirty="0" smtClean="0">
                <a:ea typeface="宋体" charset="-122"/>
              </a:rPr>
              <a:t>、</a:t>
            </a:r>
            <a:r>
              <a:rPr lang="en-US" altLang="zh-CN" sz="2400" dirty="0" smtClean="0">
                <a:ea typeface="宋体" charset="-122"/>
              </a:rPr>
              <a:t>overflow-x</a:t>
            </a:r>
            <a:r>
              <a:rPr lang="zh-CN" altLang="zh-CN" sz="2400" dirty="0" smtClean="0">
                <a:ea typeface="宋体" charset="-122"/>
              </a:rPr>
              <a:t>与</a:t>
            </a:r>
            <a:r>
              <a:rPr lang="en-US" altLang="zh-CN" sz="2400" dirty="0" smtClean="0">
                <a:ea typeface="宋体" charset="-122"/>
              </a:rPr>
              <a:t>overflow-y</a:t>
            </a:r>
            <a:r>
              <a:rPr lang="zh-CN" altLang="zh-CN" sz="2400" dirty="0" smtClean="0">
                <a:ea typeface="宋体" charset="-122"/>
              </a:rPr>
              <a:t>属性</a:t>
            </a:r>
            <a:endParaRPr lang="en-US" altLang="zh-CN" sz="2400" dirty="0" smtClean="0"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 smtClean="0">
                <a:ea typeface="宋体" charset="-122"/>
              </a:rPr>
              <a:t>   </a:t>
            </a:r>
            <a:r>
              <a:rPr lang="zh-CN" altLang="zh-CN" sz="2400" b="0" dirty="0" smtClean="0">
                <a:ea typeface="宋体" charset="-122"/>
              </a:rPr>
              <a:t>指定了盒的宽度与高度后，可能出现盒子无法承载其中内容的情况，为了避免内容溢出，使用</a:t>
            </a:r>
            <a:r>
              <a:rPr lang="en-US" altLang="zh-CN" sz="2400" b="0" dirty="0" smtClean="0">
                <a:solidFill>
                  <a:srgbClr val="FF0000"/>
                </a:solidFill>
                <a:ea typeface="宋体" charset="-122"/>
              </a:rPr>
              <a:t>overflow</a:t>
            </a:r>
            <a:r>
              <a:rPr lang="zh-CN" altLang="zh-CN" sz="2400" b="0" dirty="0" smtClean="0">
                <a:ea typeface="宋体" charset="-122"/>
              </a:rPr>
              <a:t>属性来指定如何显示盒中容纳不下的内容。</a:t>
            </a:r>
            <a:endParaRPr lang="en-US" altLang="zh-CN" sz="2400" b="0" dirty="0" smtClean="0">
              <a:solidFill>
                <a:srgbClr val="FF0000"/>
              </a:solidFill>
              <a:ea typeface="宋体" charset="-122"/>
            </a:endParaRP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179387" y="3284984"/>
            <a:ext cx="63150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 descr="tu15-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4044950"/>
            <a:ext cx="2270125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8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467544" y="7260"/>
            <a:ext cx="8229600" cy="1143000"/>
          </a:xfrm>
        </p:spPr>
        <p:txBody>
          <a:bodyPr/>
          <a:lstStyle/>
          <a:p>
            <a:r>
              <a:rPr lang="en-US" altLang="zh-CN" b="1" dirty="0">
                <a:ea typeface="宋体" charset="-122"/>
              </a:rPr>
              <a:t>CSS3</a:t>
            </a:r>
            <a:r>
              <a:rPr lang="zh-CN" altLang="en-US" b="1" dirty="0">
                <a:ea typeface="宋体" charset="-122"/>
              </a:rPr>
              <a:t>新增的与盒相关的属性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0" y="1125538"/>
            <a:ext cx="9144000" cy="5199062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dirty="0" smtClean="0">
                <a:ea typeface="宋体" charset="-122"/>
              </a:rPr>
              <a:t>2. text-overflow</a:t>
            </a:r>
            <a:r>
              <a:rPr lang="zh-CN" altLang="zh-CN" sz="2400" dirty="0" smtClean="0">
                <a:ea typeface="宋体" charset="-122"/>
              </a:rPr>
              <a:t>属性</a:t>
            </a:r>
            <a:r>
              <a:rPr lang="zh-CN" altLang="en-US" sz="2400" dirty="0" smtClean="0">
                <a:ea typeface="宋体" charset="-122"/>
              </a:rPr>
              <a:t>（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单行</a:t>
            </a:r>
            <a:r>
              <a:rPr lang="zh-CN" altLang="en-US" sz="2400" dirty="0" smtClean="0">
                <a:ea typeface="宋体" charset="-122"/>
              </a:rPr>
              <a:t>）</a:t>
            </a:r>
            <a:endParaRPr lang="en-US" altLang="zh-CN" sz="2400" dirty="0" smtClean="0">
              <a:ea typeface="宋体" charset="-122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0" dirty="0" smtClean="0">
                <a:ea typeface="宋体" charset="-122"/>
              </a:rPr>
              <a:t>   </a:t>
            </a:r>
            <a:r>
              <a:rPr lang="en-US" altLang="zh-CN" sz="2400" b="0" dirty="0" smtClean="0">
                <a:solidFill>
                  <a:srgbClr val="FF0000"/>
                </a:solidFill>
                <a:ea typeface="宋体" charset="-122"/>
              </a:rPr>
              <a:t>text-overflow</a:t>
            </a:r>
            <a:r>
              <a:rPr lang="zh-CN" altLang="zh-CN" sz="2400" b="0" dirty="0" smtClean="0">
                <a:ea typeface="宋体" charset="-122"/>
              </a:rPr>
              <a:t>属性用于指定盒子中文本溢出的显示方式，可以在盒的末尾显示一个代表省略的符号</a:t>
            </a:r>
            <a:r>
              <a:rPr lang="en-US" altLang="zh-CN" sz="2400" b="0" dirty="0" smtClean="0">
                <a:ea typeface="宋体" charset="-122"/>
              </a:rPr>
              <a:t>"</a:t>
            </a:r>
            <a:r>
              <a:rPr lang="zh-CN" altLang="zh-CN" sz="2400" b="0" dirty="0" smtClean="0">
                <a:solidFill>
                  <a:srgbClr val="FF0000"/>
                </a:solidFill>
                <a:ea typeface="宋体" charset="-122"/>
              </a:rPr>
              <a:t>…</a:t>
            </a:r>
            <a:r>
              <a:rPr lang="en-US" altLang="zh-CN" sz="2400" b="0" dirty="0" smtClean="0">
                <a:ea typeface="宋体" charset="-122"/>
              </a:rPr>
              <a:t>"</a:t>
            </a:r>
            <a:r>
              <a:rPr lang="zh-CN" altLang="zh-CN" sz="2400" b="0" dirty="0" smtClean="0">
                <a:ea typeface="宋体" charset="-122"/>
              </a:rPr>
              <a:t>。</a:t>
            </a:r>
            <a:endParaRPr lang="en-US" altLang="zh-CN" sz="2400" b="0" dirty="0" smtClean="0">
              <a:ea typeface="宋体" charset="-122"/>
            </a:endParaRPr>
          </a:p>
          <a:p>
            <a:pPr>
              <a:lnSpc>
                <a:spcPct val="80000"/>
              </a:lnSpc>
              <a:spcBef>
                <a:spcPts val="0"/>
              </a:spcBef>
              <a:defRPr/>
            </a:pP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overflow: </a:t>
            </a:r>
            <a:r>
              <a:rPr lang="en-US" altLang="zh-CN" sz="2200" b="0" dirty="0" err="1" smtClean="0">
                <a:solidFill>
                  <a:srgbClr val="FF0000"/>
                </a:solidFill>
                <a:ea typeface="宋体" charset="-122"/>
              </a:rPr>
              <a:t>hidden;text-overflow:ellipsis;white-space</a:t>
            </a: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: </a:t>
            </a:r>
            <a:r>
              <a:rPr lang="en-US" altLang="zh-CN" sz="2200" b="0" dirty="0" err="1" smtClean="0">
                <a:solidFill>
                  <a:srgbClr val="FF0000"/>
                </a:solidFill>
                <a:ea typeface="宋体" charset="-122"/>
              </a:rPr>
              <a:t>nowrap</a:t>
            </a: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;/*</a:t>
            </a:r>
            <a:r>
              <a:rPr lang="zh-CN" altLang="en-US" sz="2200" b="0" dirty="0" smtClean="0">
                <a:solidFill>
                  <a:srgbClr val="FF0000"/>
                </a:solidFill>
                <a:ea typeface="宋体" charset="-122"/>
              </a:rPr>
              <a:t>水平超出不换行</a:t>
            </a: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*/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200" b="0" dirty="0" smtClean="0">
                <a:solidFill>
                  <a:srgbClr val="FF0000"/>
                </a:solidFill>
                <a:ea typeface="宋体" charset="-122"/>
              </a:rPr>
              <a:t>多行</a:t>
            </a: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……</a:t>
            </a:r>
            <a:r>
              <a:rPr lang="zh-CN" altLang="en-US" sz="2200" b="0" dirty="0" smtClean="0">
                <a:solidFill>
                  <a:srgbClr val="FF0000"/>
                </a:solidFill>
                <a:ea typeface="宋体" charset="-122"/>
              </a:rPr>
              <a:t>：</a:t>
            </a:r>
            <a:endParaRPr lang="en-US" altLang="zh-CN" sz="2200" b="0" dirty="0" smtClean="0">
              <a:solidFill>
                <a:srgbClr val="FF0000"/>
              </a:solidFill>
              <a:ea typeface="宋体" charset="-122"/>
            </a:endParaRPr>
          </a:p>
          <a:p>
            <a:pPr>
              <a:lnSpc>
                <a:spcPct val="80000"/>
              </a:lnSpc>
              <a:spcBef>
                <a:spcPts val="0"/>
              </a:spcBef>
              <a:defRPr/>
            </a:pP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display: -</a:t>
            </a:r>
            <a:r>
              <a:rPr lang="en-US" altLang="zh-CN" sz="2200" b="0" dirty="0" err="1" smtClean="0">
                <a:solidFill>
                  <a:srgbClr val="FF0000"/>
                </a:solidFill>
                <a:ea typeface="宋体" charset="-122"/>
              </a:rPr>
              <a:t>webkit</a:t>
            </a: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-box;/*</a:t>
            </a:r>
            <a:r>
              <a:rPr lang="zh-CN" altLang="en-US" sz="2200" b="0" dirty="0" smtClean="0">
                <a:solidFill>
                  <a:srgbClr val="FF0000"/>
                </a:solidFill>
                <a:ea typeface="宋体" charset="-122"/>
              </a:rPr>
              <a:t>弹性伸缩盒</a:t>
            </a: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*/-</a:t>
            </a:r>
            <a:r>
              <a:rPr lang="en-US" altLang="zh-CN" sz="2200" b="0" dirty="0" err="1" smtClean="0">
                <a:solidFill>
                  <a:srgbClr val="FF0000"/>
                </a:solidFill>
                <a:ea typeface="宋体" charset="-122"/>
              </a:rPr>
              <a:t>webkit</a:t>
            </a: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-box-orient: vertical;/*</a:t>
            </a:r>
            <a:r>
              <a:rPr lang="zh-CN" altLang="en-US" sz="2200" b="0" dirty="0" smtClean="0">
                <a:solidFill>
                  <a:srgbClr val="FF0000"/>
                </a:solidFill>
                <a:ea typeface="宋体" charset="-122"/>
              </a:rPr>
              <a:t>伸缩盒子元素排列方式</a:t>
            </a: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*/</a:t>
            </a:r>
          </a:p>
          <a:p>
            <a:pPr>
              <a:lnSpc>
                <a:spcPct val="80000"/>
              </a:lnSpc>
              <a:spcBef>
                <a:spcPts val="0"/>
              </a:spcBef>
              <a:defRPr/>
            </a:pP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-</a:t>
            </a:r>
            <a:r>
              <a:rPr lang="en-US" altLang="zh-CN" sz="2200" b="0" dirty="0" err="1" smtClean="0">
                <a:solidFill>
                  <a:srgbClr val="FF0000"/>
                </a:solidFill>
                <a:ea typeface="宋体" charset="-122"/>
              </a:rPr>
              <a:t>webkit</a:t>
            </a: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-line-clamp: 3;/*</a:t>
            </a:r>
            <a:r>
              <a:rPr lang="zh-CN" altLang="en-US" sz="2200" b="0" dirty="0" smtClean="0">
                <a:solidFill>
                  <a:srgbClr val="FF0000"/>
                </a:solidFill>
                <a:ea typeface="宋体" charset="-122"/>
              </a:rPr>
              <a:t>限制文本行数</a:t>
            </a:r>
            <a:r>
              <a:rPr lang="en-US" altLang="zh-CN" sz="2200" b="0" dirty="0" smtClean="0">
                <a:solidFill>
                  <a:srgbClr val="FF0000"/>
                </a:solidFill>
                <a:ea typeface="宋体" charset="-122"/>
              </a:rPr>
              <a:t>*/overflow: hidden;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0" y="3644900"/>
            <a:ext cx="6562725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4660900"/>
            <a:ext cx="26955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8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a typeface="宋体" charset="-122"/>
              </a:rPr>
              <a:t>CSS3</a:t>
            </a:r>
            <a:r>
              <a:rPr lang="zh-CN" altLang="en-US" b="1" dirty="0">
                <a:ea typeface="宋体" charset="-122"/>
              </a:rPr>
              <a:t>新增的与盒相关的属性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smtClean="0">
                <a:ea typeface="宋体" charset="-122"/>
              </a:rPr>
              <a:t>3. box-shadow</a:t>
            </a:r>
            <a:r>
              <a:rPr lang="zh-CN" altLang="zh-CN" sz="2400" smtClean="0">
                <a:ea typeface="宋体" charset="-122"/>
              </a:rPr>
              <a:t>属性</a:t>
            </a:r>
            <a:endParaRPr lang="en-US" altLang="zh-CN" sz="2400" smtClean="0"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zh-CN" altLang="en-US" sz="2400" smtClean="0">
                <a:ea typeface="宋体" charset="-122"/>
              </a:rPr>
              <a:t>   </a:t>
            </a:r>
            <a:r>
              <a:rPr lang="en-US" altLang="zh-CN" sz="2400" smtClean="0">
                <a:ea typeface="宋体" charset="-122"/>
              </a:rPr>
              <a:t>box-shadow</a:t>
            </a:r>
            <a:r>
              <a:rPr lang="zh-CN" altLang="en-US" sz="2400" smtClean="0">
                <a:ea typeface="宋体" charset="-122"/>
              </a:rPr>
              <a:t>属性让盒在显示时产生阴影效果。</a:t>
            </a:r>
            <a:r>
              <a:rPr lang="en-US" altLang="zh-CN" sz="2400" smtClean="0">
                <a:ea typeface="宋体" charset="-122"/>
              </a:rPr>
              <a:t>box-shadow</a:t>
            </a:r>
            <a:r>
              <a:rPr lang="zh-CN" altLang="en-US" sz="2400" smtClean="0">
                <a:ea typeface="宋体" charset="-122"/>
              </a:rPr>
              <a:t>属性的指定方式如下。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smtClean="0">
                <a:solidFill>
                  <a:srgbClr val="FF0000"/>
                </a:solidFill>
                <a:ea typeface="宋体" charset="-122"/>
              </a:rPr>
              <a:t>  box-shadow: xlength ylength r color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1"/>
            <a:ext cx="2808312" cy="232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7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980728"/>
          </a:xfrm>
        </p:spPr>
        <p:txBody>
          <a:bodyPr/>
          <a:lstStyle/>
          <a:p>
            <a:r>
              <a:rPr lang="en-US" altLang="zh-CN" b="1" dirty="0">
                <a:ea typeface="宋体" charset="-122"/>
              </a:rPr>
              <a:t>CSS3</a:t>
            </a:r>
            <a:r>
              <a:rPr lang="zh-CN" altLang="en-US" b="1" dirty="0">
                <a:ea typeface="宋体" charset="-122"/>
              </a:rPr>
              <a:t>新增的与盒相关的属性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31750" y="1196975"/>
            <a:ext cx="9004300" cy="5002213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dirty="0" smtClean="0">
                <a:ea typeface="宋体" pitchFamily="2" charset="-122"/>
              </a:rPr>
              <a:t>4. box-sizing</a:t>
            </a:r>
            <a:r>
              <a:rPr lang="zh-CN" altLang="zh-CN" sz="2400" dirty="0" smtClean="0">
                <a:ea typeface="宋体" pitchFamily="2" charset="-122"/>
              </a:rPr>
              <a:t>属性</a:t>
            </a:r>
            <a:r>
              <a:rPr lang="en-US" altLang="zh-CN" sz="2400" dirty="0" smtClean="0">
                <a:ea typeface="宋体" pitchFamily="2" charset="-122"/>
              </a:rPr>
              <a:t>:IE</a:t>
            </a:r>
            <a:r>
              <a:rPr lang="zh-CN" altLang="en-US" sz="2400" dirty="0" smtClean="0">
                <a:ea typeface="宋体" pitchFamily="2" charset="-122"/>
              </a:rPr>
              <a:t>盒子</a:t>
            </a:r>
            <a:r>
              <a:rPr lang="en-US" altLang="zh-CN" sz="2400" dirty="0" smtClean="0">
                <a:ea typeface="宋体" pitchFamily="2" charset="-122"/>
              </a:rPr>
              <a:t>【</a:t>
            </a:r>
            <a:r>
              <a:rPr lang="zh-CN" altLang="en-US" sz="2400" dirty="0" smtClean="0">
                <a:ea typeface="宋体" pitchFamily="2" charset="-122"/>
              </a:rPr>
              <a:t>不写</a:t>
            </a:r>
            <a:r>
              <a:rPr lang="en-US" altLang="zh-CN" sz="2400" dirty="0" smtClean="0">
                <a:ea typeface="宋体" pitchFamily="2" charset="-122"/>
              </a:rPr>
              <a:t>!</a:t>
            </a:r>
            <a:r>
              <a:rPr lang="en-US" altLang="zh-CN" sz="2400" dirty="0" err="1" smtClean="0">
                <a:ea typeface="宋体" pitchFamily="2" charset="-122"/>
              </a:rPr>
              <a:t>doctype</a:t>
            </a:r>
            <a:r>
              <a:rPr lang="en-US" altLang="zh-CN" sz="2400" dirty="0" smtClean="0">
                <a:ea typeface="宋体" pitchFamily="2" charset="-122"/>
              </a:rPr>
              <a:t>】</a:t>
            </a:r>
            <a:r>
              <a:rPr lang="zh-CN" altLang="en-US" sz="2400" dirty="0" smtClean="0">
                <a:ea typeface="宋体" pitchFamily="2" charset="-122"/>
              </a:rPr>
              <a:t>，</a:t>
            </a:r>
            <a:r>
              <a:rPr lang="en-US" altLang="zh-CN" sz="2400" dirty="0" smtClean="0">
                <a:ea typeface="宋体" pitchFamily="2" charset="-122"/>
              </a:rPr>
              <a:t>W3C</a:t>
            </a:r>
            <a:r>
              <a:rPr lang="zh-CN" altLang="en-US" sz="2400" dirty="0" smtClean="0">
                <a:ea typeface="宋体" pitchFamily="2" charset="-122"/>
              </a:rPr>
              <a:t>盒子</a:t>
            </a:r>
            <a:endParaRPr lang="en-US" altLang="zh-CN" sz="2400" dirty="0" smtClean="0">
              <a:ea typeface="宋体" pitchFamily="2" charset="-122"/>
            </a:endParaRPr>
          </a:p>
          <a:p>
            <a:pPr>
              <a:lnSpc>
                <a:spcPct val="80000"/>
              </a:lnSpc>
              <a:spcBef>
                <a:spcPts val="0"/>
              </a:spcBef>
              <a:defRPr/>
            </a:pPr>
            <a:r>
              <a:rPr lang="en-US" altLang="zh-CN" sz="2400" dirty="0" smtClean="0">
                <a:ea typeface="宋体" pitchFamily="2" charset="-122"/>
              </a:rPr>
              <a:t>box-sizing</a:t>
            </a:r>
            <a:r>
              <a:rPr lang="zh-CN" altLang="en-US" sz="2400" dirty="0" smtClean="0">
                <a:ea typeface="宋体" pitchFamily="2" charset="-122"/>
              </a:rPr>
              <a:t>属性可以为三个值之一：</a:t>
            </a:r>
            <a:r>
              <a:rPr lang="en-US" altLang="zh-CN" sz="2400" dirty="0" smtClean="0">
                <a:ea typeface="宋体" pitchFamily="2" charset="-122"/>
              </a:rPr>
              <a:t>content-box</a:t>
            </a:r>
            <a:r>
              <a:rPr lang="zh-CN" altLang="en-US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default</a:t>
            </a:r>
            <a:r>
              <a:rPr lang="zh-CN" altLang="en-US" sz="2400" dirty="0" smtClean="0">
                <a:ea typeface="宋体" pitchFamily="2" charset="-122"/>
              </a:rPr>
              <a:t>），</a:t>
            </a:r>
            <a:r>
              <a:rPr lang="en-US" altLang="zh-CN" sz="2400" dirty="0" smtClean="0">
                <a:ea typeface="宋体" pitchFamily="2" charset="-122"/>
              </a:rPr>
              <a:t>border-box</a:t>
            </a:r>
            <a:r>
              <a:rPr lang="zh-CN" altLang="en-US" sz="2400" dirty="0" smtClean="0">
                <a:ea typeface="宋体" pitchFamily="2" charset="-122"/>
              </a:rPr>
              <a:t>，</a:t>
            </a:r>
            <a:r>
              <a:rPr lang="en-US" altLang="zh-CN" sz="2400" dirty="0" smtClean="0">
                <a:ea typeface="宋体" pitchFamily="2" charset="-122"/>
              </a:rPr>
              <a:t>padding-box</a:t>
            </a:r>
            <a:endParaRPr lang="zh-CN" altLang="en-US" sz="2400" dirty="0" smtClean="0">
              <a:ea typeface="宋体" pitchFamily="2" charset="-122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defRPr/>
            </a:pPr>
            <a:r>
              <a:rPr lang="en-US" altLang="zh-CN" sz="2400" dirty="0" smtClean="0">
                <a:ea typeface="宋体" pitchFamily="2" charset="-122"/>
              </a:rPr>
              <a:t>content-box</a:t>
            </a:r>
            <a:r>
              <a:rPr lang="zh-CN" altLang="en-US" sz="2400" dirty="0" smtClean="0">
                <a:ea typeface="宋体" pitchFamily="2" charset="-122"/>
              </a:rPr>
              <a:t>，</a:t>
            </a:r>
            <a:r>
              <a:rPr lang="en-US" altLang="zh-CN" sz="2400" dirty="0" smtClean="0">
                <a:ea typeface="宋体" pitchFamily="2" charset="-122"/>
              </a:rPr>
              <a:t>border</a:t>
            </a:r>
            <a:r>
              <a:rPr lang="zh-CN" altLang="en-US" sz="2400" dirty="0" smtClean="0">
                <a:ea typeface="宋体" pitchFamily="2" charset="-122"/>
              </a:rPr>
              <a:t>和</a:t>
            </a:r>
            <a:r>
              <a:rPr lang="en-US" altLang="zh-CN" sz="2400" dirty="0" smtClean="0">
                <a:ea typeface="宋体" pitchFamily="2" charset="-122"/>
              </a:rPr>
              <a:t>padding</a:t>
            </a:r>
            <a:r>
              <a:rPr lang="zh-CN" altLang="en-US" sz="2400" dirty="0" smtClean="0">
                <a:ea typeface="宋体" pitchFamily="2" charset="-122"/>
              </a:rPr>
              <a:t>不计算入</a:t>
            </a:r>
            <a:r>
              <a:rPr lang="en-US" altLang="zh-CN" sz="2400" dirty="0" smtClean="0">
                <a:ea typeface="宋体" pitchFamily="2" charset="-122"/>
              </a:rPr>
              <a:t>width</a:t>
            </a:r>
            <a:r>
              <a:rPr lang="zh-CN" altLang="en-US" sz="2400" dirty="0" smtClean="0">
                <a:ea typeface="宋体" pitchFamily="2" charset="-122"/>
              </a:rPr>
              <a:t>之内</a:t>
            </a:r>
            <a:endParaRPr lang="en-US" altLang="zh-CN" sz="2400" dirty="0" smtClean="0">
              <a:ea typeface="宋体" pitchFamily="2" charset="-122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defRPr/>
            </a:pPr>
            <a:r>
              <a:rPr lang="en-US" altLang="zh-CN" sz="2400" dirty="0" smtClean="0">
                <a:ea typeface="宋体" pitchFamily="2" charset="-122"/>
              </a:rPr>
              <a:t>padding-box</a:t>
            </a:r>
            <a:r>
              <a:rPr lang="zh-CN" altLang="en-US" sz="2400" dirty="0" smtClean="0">
                <a:ea typeface="宋体" pitchFamily="2" charset="-122"/>
              </a:rPr>
              <a:t>，</a:t>
            </a:r>
            <a:r>
              <a:rPr lang="en-US" altLang="zh-CN" sz="2400" dirty="0" smtClean="0">
                <a:ea typeface="宋体" pitchFamily="2" charset="-122"/>
              </a:rPr>
              <a:t>padding</a:t>
            </a:r>
            <a:r>
              <a:rPr lang="zh-CN" altLang="en-US" sz="2400" dirty="0" smtClean="0">
                <a:ea typeface="宋体" pitchFamily="2" charset="-122"/>
              </a:rPr>
              <a:t>计算入</a:t>
            </a:r>
            <a:r>
              <a:rPr lang="en-US" altLang="zh-CN" sz="2400" dirty="0" smtClean="0">
                <a:ea typeface="宋体" pitchFamily="2" charset="-122"/>
              </a:rPr>
              <a:t>width</a:t>
            </a:r>
            <a:r>
              <a:rPr lang="zh-CN" altLang="en-US" sz="2400" dirty="0" smtClean="0">
                <a:ea typeface="宋体" pitchFamily="2" charset="-122"/>
              </a:rPr>
              <a:t>内</a:t>
            </a:r>
            <a:endParaRPr lang="en-US" altLang="zh-CN" sz="2400" dirty="0" smtClean="0">
              <a:ea typeface="宋体" pitchFamily="2" charset="-122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defRPr/>
            </a:pP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border-box</a:t>
            </a:r>
            <a:r>
              <a:rPr lang="zh-CN" altLang="en-US" sz="2400" dirty="0" smtClean="0">
                <a:solidFill>
                  <a:srgbClr val="FF0000"/>
                </a:solidFill>
                <a:ea typeface="宋体" pitchFamily="2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border</a:t>
            </a:r>
            <a:r>
              <a:rPr lang="zh-CN" altLang="en-US" sz="2400" dirty="0" smtClean="0">
                <a:solidFill>
                  <a:srgbClr val="FF0000"/>
                </a:solidFill>
                <a:ea typeface="宋体" pitchFamily="2" charset="-122"/>
              </a:rPr>
              <a:t>和</a:t>
            </a: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padding</a:t>
            </a:r>
            <a:r>
              <a:rPr lang="zh-CN" altLang="en-US" sz="2400" dirty="0" smtClean="0">
                <a:solidFill>
                  <a:srgbClr val="FF0000"/>
                </a:solidFill>
                <a:ea typeface="宋体" pitchFamily="2" charset="-122"/>
              </a:rPr>
              <a:t>计算入</a:t>
            </a: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width</a:t>
            </a:r>
            <a:r>
              <a:rPr lang="zh-CN" altLang="en-US" sz="2400" dirty="0" smtClean="0">
                <a:solidFill>
                  <a:srgbClr val="FF0000"/>
                </a:solidFill>
                <a:ea typeface="宋体" pitchFamily="2" charset="-122"/>
              </a:rPr>
              <a:t>之内</a:t>
            </a: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—</a:t>
            </a:r>
            <a:r>
              <a:rPr lang="zh-CN" altLang="en-US" sz="2400" dirty="0" smtClean="0">
                <a:solidFill>
                  <a:srgbClr val="FF0000"/>
                </a:solidFill>
                <a:ea typeface="宋体" pitchFamily="2" charset="-122"/>
              </a:rPr>
              <a:t>怪异模式</a:t>
            </a:r>
            <a:endParaRPr lang="en-US" altLang="zh-CN" sz="2400" dirty="0" smtClean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1750" y="2997200"/>
            <a:ext cx="577215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5961063" y="3163888"/>
            <a:ext cx="317182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5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735013" y="-46038"/>
            <a:ext cx="8229600" cy="900113"/>
          </a:xfrm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怪异盒子</a:t>
            </a:r>
          </a:p>
        </p:txBody>
      </p:sp>
      <p:sp>
        <p:nvSpPr>
          <p:cNvPr id="18435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38963" y="6419850"/>
            <a:ext cx="21336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/>
            <a:fld id="{F4C4E438-4AF2-4EE4-94AF-2070B7A12CDD}" type="slidenum">
              <a:rPr lang="zh-CN" altLang="en-US" sz="1900">
                <a:solidFill>
                  <a:schemeClr val="tx1"/>
                </a:solidFill>
                <a:latin typeface="Arial" charset="0"/>
              </a:rPr>
              <a:pPr eaLnBrk="1" hangingPunct="1"/>
              <a:t>19</a:t>
            </a:fld>
            <a:r>
              <a:rPr lang="en-US" altLang="zh-CN" sz="1900">
                <a:solidFill>
                  <a:schemeClr val="tx1"/>
                </a:solidFill>
                <a:latin typeface="Arial" charset="0"/>
              </a:rPr>
              <a:t>/30</a:t>
            </a:r>
            <a:endParaRPr lang="zh-CN" altLang="en-US" sz="19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868363"/>
            <a:ext cx="8397875" cy="45720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1"/>
          <p:cNvSpPr txBox="1">
            <a:spLocks noChangeArrowheads="1"/>
          </p:cNvSpPr>
          <p:nvPr/>
        </p:nvSpPr>
        <p:spPr bwMode="auto">
          <a:xfrm>
            <a:off x="4148138" y="2513013"/>
            <a:ext cx="4605337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900">
                <a:solidFill>
                  <a:schemeClr val="tx1"/>
                </a:solidFill>
                <a:latin typeface="Arial" charset="0"/>
              </a:rPr>
              <a:t>盒子解析模式跟</a:t>
            </a:r>
            <a:r>
              <a:rPr lang="en-US" altLang="zh-CN" sz="1900">
                <a:solidFill>
                  <a:schemeClr val="tx1"/>
                </a:solidFill>
                <a:latin typeface="Arial" charset="0"/>
              </a:rPr>
              <a:t>W3C</a:t>
            </a:r>
            <a:r>
              <a:rPr lang="zh-CN" altLang="en-US" sz="1900">
                <a:solidFill>
                  <a:schemeClr val="tx1"/>
                </a:solidFill>
                <a:latin typeface="Arial" charset="0"/>
              </a:rPr>
              <a:t>不符（</a:t>
            </a:r>
            <a:r>
              <a:rPr lang="en-US" altLang="zh-CN" sz="1900">
                <a:solidFill>
                  <a:schemeClr val="tx1"/>
                </a:solidFill>
                <a:latin typeface="Arial" charset="0"/>
              </a:rPr>
              <a:t>IE6</a:t>
            </a:r>
            <a:r>
              <a:rPr lang="zh-CN" altLang="en-US" sz="1900">
                <a:solidFill>
                  <a:schemeClr val="tx1"/>
                </a:solidFill>
                <a:latin typeface="Arial" charset="0"/>
              </a:rPr>
              <a:t>）</a:t>
            </a:r>
            <a:endParaRPr lang="en-US" altLang="zh-CN" sz="190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900">
                <a:solidFill>
                  <a:schemeClr val="tx1"/>
                </a:solidFill>
                <a:latin typeface="Arial" charset="0"/>
              </a:rPr>
              <a:t>box-sizing</a:t>
            </a:r>
            <a:r>
              <a:rPr lang="zh-CN" altLang="en-US" sz="1900">
                <a:solidFill>
                  <a:schemeClr val="tx1"/>
                </a:solidFill>
                <a:latin typeface="Arial" charset="0"/>
              </a:rPr>
              <a:t>：指定盒子模型种类</a:t>
            </a:r>
            <a:r>
              <a:rPr lang="en-US" altLang="zh-CN" sz="1900">
                <a:solidFill>
                  <a:schemeClr val="tx1"/>
                </a:solidFill>
                <a:latin typeface="Arial" charset="0"/>
              </a:rPr>
              <a:t>[border-box,center-box]</a:t>
            </a:r>
            <a:r>
              <a:rPr lang="zh-CN" altLang="en-US" sz="1900">
                <a:solidFill>
                  <a:schemeClr val="tx1"/>
                </a:solidFill>
                <a:latin typeface="Arial" charset="0"/>
              </a:rPr>
              <a:t>。</a:t>
            </a:r>
            <a:endParaRPr lang="en-US" altLang="zh-CN" sz="190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900">
                <a:solidFill>
                  <a:srgbClr val="FF0000"/>
                </a:solidFill>
                <a:latin typeface="Arial" charset="0"/>
              </a:rPr>
              <a:t>box-sizing:border-box;</a:t>
            </a:r>
            <a:r>
              <a:rPr lang="en-US" altLang="zh-CN" sz="1900">
                <a:solidFill>
                  <a:schemeClr val="tx1"/>
                </a:solidFill>
                <a:latin typeface="Arial" charset="0"/>
              </a:rPr>
              <a:t>(</a:t>
            </a:r>
            <a:r>
              <a:rPr lang="zh-CN" altLang="en-US" sz="1900">
                <a:solidFill>
                  <a:schemeClr val="tx1"/>
                </a:solidFill>
                <a:latin typeface="Arial" charset="0"/>
              </a:rPr>
              <a:t>怪异盒子，包含了</a:t>
            </a:r>
            <a:r>
              <a:rPr lang="en-US" altLang="zh-CN" sz="1900">
                <a:solidFill>
                  <a:schemeClr val="tx1"/>
                </a:solidFill>
                <a:latin typeface="Arial" charset="0"/>
              </a:rPr>
              <a:t>border</a:t>
            </a:r>
            <a:r>
              <a:rPr lang="zh-CN" altLang="en-US" sz="1900">
                <a:solidFill>
                  <a:schemeClr val="tx1"/>
                </a:solidFill>
                <a:latin typeface="Arial" charset="0"/>
              </a:rPr>
              <a:t>和</a:t>
            </a:r>
            <a:r>
              <a:rPr lang="en-US" altLang="zh-CN" sz="1900">
                <a:solidFill>
                  <a:schemeClr val="tx1"/>
                </a:solidFill>
                <a:latin typeface="Arial" charset="0"/>
              </a:rPr>
              <a:t>padding</a:t>
            </a:r>
            <a:r>
              <a:rPr lang="zh-CN" altLang="en-US" sz="1900">
                <a:solidFill>
                  <a:schemeClr val="tx1"/>
                </a:solidFill>
                <a:latin typeface="Arial" charset="0"/>
              </a:rPr>
              <a:t>，所以可以随便加边框和内边距，不影响整体大小</a:t>
            </a:r>
            <a:r>
              <a:rPr lang="en-US" altLang="zh-CN" sz="1900">
                <a:solidFill>
                  <a:schemeClr val="tx1"/>
                </a:solidFill>
                <a:latin typeface="Arial" charset="0"/>
              </a:rPr>
              <a:t>)</a:t>
            </a:r>
            <a:endParaRPr lang="zh-CN" altLang="en-US" sz="19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15536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97" y="1412776"/>
            <a:ext cx="9367970" cy="343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19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5" y="1700808"/>
            <a:ext cx="8841022" cy="302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7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2" y="1412776"/>
            <a:ext cx="8972908" cy="527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9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"/>
            <a:ext cx="9113578" cy="455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36512" y="3479338"/>
            <a:ext cx="9180512" cy="3378662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</a:rPr>
              <a:t>让一段文本呈多少列显示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，需要</a:t>
            </a:r>
            <a:r>
              <a:rPr lang="zh-CN" altLang="en-US" sz="2400" b="1" dirty="0">
                <a:solidFill>
                  <a:schemeClr val="tx1"/>
                </a:solidFill>
              </a:rPr>
              <a:t>的只是两个属性：</a:t>
            </a:r>
            <a:r>
              <a:rPr lang="en-US" altLang="zh-CN" sz="2400" b="1" dirty="0">
                <a:solidFill>
                  <a:srgbClr val="FF0000"/>
                </a:solidFill>
              </a:rPr>
              <a:t>column-count </a:t>
            </a:r>
            <a:r>
              <a:rPr lang="zh-CN" altLang="en-US" sz="2400" b="1" dirty="0">
                <a:solidFill>
                  <a:schemeClr val="tx1"/>
                </a:solidFill>
              </a:rPr>
              <a:t>和 </a:t>
            </a:r>
            <a:r>
              <a:rPr lang="en-US" altLang="zh-CN" sz="2400" b="1" dirty="0">
                <a:solidFill>
                  <a:srgbClr val="FF0000"/>
                </a:solidFill>
              </a:rPr>
              <a:t>column-width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。简写为：</a:t>
            </a:r>
            <a:r>
              <a:rPr lang="en-US" altLang="zh-CN" sz="2400" b="1" dirty="0">
                <a:solidFill>
                  <a:schemeClr val="tx1"/>
                </a:solidFill>
              </a:rPr>
              <a:t>columns:12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8em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（类似分栏）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solidFill>
                  <a:schemeClr val="tx1"/>
                </a:solidFill>
              </a:rPr>
              <a:t>column-count:auto</a:t>
            </a:r>
            <a:r>
              <a:rPr lang="en-US" altLang="zh-CN" sz="2400" b="1" dirty="0">
                <a:solidFill>
                  <a:schemeClr val="tx1"/>
                </a:solidFill>
              </a:rPr>
              <a:t>|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整数；</a:t>
            </a:r>
            <a:r>
              <a:rPr lang="en-US" altLang="zh-CN" sz="2400" b="1" dirty="0">
                <a:solidFill>
                  <a:schemeClr val="tx1"/>
                </a:solidFill>
              </a:rPr>
              <a:t>column-width:[&lt;length&gt;|auto] 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</a:rPr>
              <a:t>不需要再使用</a:t>
            </a:r>
            <a:r>
              <a:rPr lang="en-US" altLang="zh-CN" sz="2400" b="1" dirty="0" err="1">
                <a:solidFill>
                  <a:schemeClr val="tx1"/>
                </a:solidFill>
              </a:rPr>
              <a:t>float,clear,margin</a:t>
            </a:r>
            <a:r>
              <a:rPr lang="zh-CN" altLang="en-US" sz="2400" b="1" dirty="0">
                <a:solidFill>
                  <a:schemeClr val="tx1"/>
                </a:solidFill>
              </a:rPr>
              <a:t>等属性进行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调控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</a:rPr>
              <a:t>column-width</a:t>
            </a:r>
            <a:r>
              <a:rPr lang="zh-CN" altLang="en-US" sz="2400" b="1" dirty="0">
                <a:solidFill>
                  <a:schemeClr val="tx1"/>
                </a:solidFill>
              </a:rPr>
              <a:t>属性控制列的宽度。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如果没有</a:t>
            </a:r>
            <a:r>
              <a:rPr lang="zh-CN" altLang="en-US" sz="2400" b="1" dirty="0">
                <a:solidFill>
                  <a:schemeClr val="tx1"/>
                </a:solidFill>
              </a:rPr>
              <a:t>提供</a:t>
            </a:r>
            <a:r>
              <a:rPr lang="en-US" altLang="zh-CN" sz="2400" b="1" dirty="0">
                <a:solidFill>
                  <a:schemeClr val="tx1"/>
                </a:solidFill>
              </a:rPr>
              <a:t>column-count</a:t>
            </a:r>
            <a:r>
              <a:rPr lang="zh-CN" altLang="en-US" sz="2400" b="1" dirty="0">
                <a:solidFill>
                  <a:schemeClr val="tx1"/>
                </a:solidFill>
              </a:rPr>
              <a:t>属性值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，浏览器</a:t>
            </a:r>
            <a:r>
              <a:rPr lang="zh-CN" altLang="en-US" sz="2400" b="1" dirty="0">
                <a:solidFill>
                  <a:schemeClr val="tx1"/>
                </a:solidFill>
              </a:rPr>
              <a:t>就是自主决定将文本分成合适的列数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。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</a:rPr>
              <a:t>各列的高度是均衡的，浏览器会自动调整每列里填充多少文本、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均分</a:t>
            </a:r>
            <a:r>
              <a:rPr lang="zh-CN" altLang="en-US" sz="2400" b="1" dirty="0">
                <a:solidFill>
                  <a:schemeClr val="tx1"/>
                </a:solidFill>
              </a:rPr>
              <a:t>文本，来使各列的高度保持均衡一致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。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</a:rPr>
              <a:t>当对多列布局设定了</a:t>
            </a:r>
            <a:r>
              <a:rPr lang="en-US" altLang="zh-CN" sz="2400" b="1" dirty="0">
                <a:solidFill>
                  <a:schemeClr val="tx1"/>
                </a:solidFill>
              </a:rPr>
              <a:t>height</a:t>
            </a:r>
            <a:r>
              <a:rPr lang="zh-CN" altLang="en-US" sz="2400" b="1" dirty="0">
                <a:solidFill>
                  <a:schemeClr val="tx1"/>
                </a:solidFill>
              </a:rPr>
              <a:t>或</a:t>
            </a:r>
            <a:r>
              <a:rPr lang="en-US" altLang="zh-CN" sz="2400" b="1" dirty="0">
                <a:solidFill>
                  <a:schemeClr val="tx1"/>
                </a:solidFill>
              </a:rPr>
              <a:t>max-height</a:t>
            </a:r>
            <a:r>
              <a:rPr lang="zh-CN" altLang="en-US" sz="2400" b="1" dirty="0">
                <a:solidFill>
                  <a:schemeClr val="tx1"/>
                </a:solidFill>
              </a:rPr>
              <a:t>属性值后，列会伸长到指定高度</a:t>
            </a:r>
            <a:r>
              <a:rPr lang="en-US" altLang="zh-CN" sz="2400" b="1" dirty="0">
                <a:solidFill>
                  <a:schemeClr val="tx1"/>
                </a:solidFill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</a:rPr>
              <a:t>无论内容有多少，够不够或超不超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。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tx1"/>
                </a:solidFill>
              </a:rPr>
              <a:t>横跨所有列</a:t>
            </a:r>
            <a:r>
              <a:rPr lang="en-US" altLang="zh-CN" sz="2400" b="1" dirty="0">
                <a:solidFill>
                  <a:schemeClr val="tx1"/>
                </a:solidFill>
              </a:rPr>
              <a:t>----column-span:1|all  1:</a:t>
            </a:r>
            <a:r>
              <a:rPr lang="zh-CN" altLang="en-US" sz="2400" b="1" dirty="0">
                <a:solidFill>
                  <a:schemeClr val="tx1"/>
                </a:solidFill>
              </a:rPr>
              <a:t>只在本栏中显示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；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solidFill>
                  <a:schemeClr val="tx1"/>
                </a:solidFill>
              </a:rPr>
              <a:t>column-fill:auto|balanc</a:t>
            </a:r>
            <a:r>
              <a:rPr lang="en-US" altLang="zh-CN" sz="2400" b="1" dirty="0">
                <a:solidFill>
                  <a:schemeClr val="tx1"/>
                </a:solidFill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</a:rPr>
              <a:t>定义栏目的高度是否统一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2834253" y="476672"/>
            <a:ext cx="63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000" dirty="0" err="1" smtClean="0"/>
              <a:t>break-inside:avoid</a:t>
            </a:r>
            <a:r>
              <a:rPr lang="en-US" altLang="zh-CN" sz="2000" dirty="0" smtClean="0"/>
              <a:t>;/*</a:t>
            </a:r>
            <a:r>
              <a:rPr lang="zh-CN" altLang="en-US" sz="2000" dirty="0" smtClean="0"/>
              <a:t>避免标签内断行产生新列</a:t>
            </a:r>
            <a:r>
              <a:rPr lang="en-US" altLang="zh-CN" sz="2000" dirty="0" smtClean="0"/>
              <a:t>*/</a:t>
            </a:r>
          </a:p>
          <a:p>
            <a:r>
              <a:rPr lang="en-US" altLang="zh-CN" sz="2000" dirty="0" smtClean="0"/>
              <a:t>height:100</a:t>
            </a:r>
            <a:r>
              <a:rPr lang="en-US" altLang="zh-CN" sz="2000" dirty="0"/>
              <a:t>%;</a:t>
            </a:r>
            <a:r>
              <a:rPr lang="en-US" altLang="zh-CN" sz="2000" dirty="0" err="1"/>
              <a:t>overflow:auto</a:t>
            </a:r>
            <a:r>
              <a:rPr lang="en-US" altLang="zh-CN" sz="2000" dirty="0" smtClean="0"/>
              <a:t>;/*</a:t>
            </a:r>
            <a:r>
              <a:rPr lang="zh-CN" altLang="en-US" sz="2000" dirty="0" smtClean="0"/>
              <a:t>需要高度，否则可能会崩</a:t>
            </a:r>
            <a:r>
              <a:rPr lang="en-US" altLang="zh-CN" sz="2000" dirty="0" smtClean="0"/>
              <a:t>*/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84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3" y="1286817"/>
            <a:ext cx="8948007" cy="379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3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036496" cy="453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62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8856984" cy="3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16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1640"/>
            <a:ext cx="8329592" cy="271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81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4356"/>
            <a:ext cx="9144000" cy="359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0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" y="1556792"/>
            <a:ext cx="9136451" cy="360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21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6" y="1466239"/>
            <a:ext cx="8972664" cy="310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6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4" y="1052736"/>
            <a:ext cx="8942444" cy="389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60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751" y="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Flex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548680"/>
            <a:ext cx="8928992" cy="612068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CN" sz="3000" dirty="0"/>
              <a:t>2009</a:t>
            </a:r>
            <a:r>
              <a:rPr lang="zh-CN" altLang="en-US" sz="3000" dirty="0"/>
              <a:t>年，</a:t>
            </a:r>
            <a:r>
              <a:rPr lang="en-US" altLang="zh-CN" sz="3000" dirty="0"/>
              <a:t>W3C </a:t>
            </a:r>
            <a:r>
              <a:rPr lang="zh-CN" altLang="en-US" sz="3000" dirty="0"/>
              <a:t>提出了一种新的方案</a:t>
            </a:r>
            <a:r>
              <a:rPr lang="en-US" altLang="zh-CN" sz="3000" dirty="0"/>
              <a:t>----Flex </a:t>
            </a:r>
            <a:r>
              <a:rPr lang="zh-CN" altLang="en-US" sz="3000" dirty="0"/>
              <a:t>布局，可以简便、完整、响应式地实现各种页面布局。目前，它已经得到了所有浏览器的</a:t>
            </a:r>
            <a:r>
              <a:rPr lang="zh-CN" altLang="en-US" sz="3000" dirty="0" smtClean="0"/>
              <a:t>支持</a:t>
            </a:r>
            <a:endParaRPr lang="en-US" altLang="zh-CN" sz="3000" dirty="0" smtClean="0"/>
          </a:p>
          <a:p>
            <a:pPr>
              <a:lnSpc>
                <a:spcPct val="80000"/>
              </a:lnSpc>
            </a:pPr>
            <a:r>
              <a:rPr lang="en-US" altLang="zh-CN" sz="3000" dirty="0"/>
              <a:t>Flex </a:t>
            </a:r>
            <a:r>
              <a:rPr lang="zh-CN" altLang="en-US" sz="3000" dirty="0"/>
              <a:t>是 </a:t>
            </a:r>
            <a:r>
              <a:rPr lang="en-US" altLang="zh-CN" sz="3000" dirty="0"/>
              <a:t>Flexible Box </a:t>
            </a:r>
            <a:r>
              <a:rPr lang="zh-CN" altLang="en-US" sz="3000" dirty="0"/>
              <a:t>的缩写，意为</a:t>
            </a:r>
            <a:r>
              <a:rPr lang="en-US" altLang="zh-CN" sz="3000" dirty="0"/>
              <a:t>"</a:t>
            </a:r>
            <a:r>
              <a:rPr lang="zh-CN" altLang="en-US" sz="3000" dirty="0"/>
              <a:t>弹性布局</a:t>
            </a:r>
            <a:r>
              <a:rPr lang="en-US" altLang="zh-CN" sz="3000" dirty="0"/>
              <a:t>"</a:t>
            </a:r>
            <a:r>
              <a:rPr lang="zh-CN" altLang="en-US" sz="3000" dirty="0"/>
              <a:t>，用来为盒状模型提供最大的灵活性。</a:t>
            </a:r>
          </a:p>
          <a:p>
            <a:pPr>
              <a:lnSpc>
                <a:spcPct val="80000"/>
              </a:lnSpc>
            </a:pPr>
            <a:r>
              <a:rPr lang="zh-CN" altLang="en-US" sz="3000" dirty="0"/>
              <a:t>任何一个容器都可以指定为 </a:t>
            </a:r>
            <a:r>
              <a:rPr lang="en-US" altLang="zh-CN" sz="3000" dirty="0"/>
              <a:t>Flex </a:t>
            </a:r>
            <a:r>
              <a:rPr lang="zh-CN" altLang="en-US" sz="3000" dirty="0"/>
              <a:t>布局</a:t>
            </a:r>
            <a:r>
              <a:rPr lang="zh-CN" altLang="en-US" sz="3000" dirty="0" smtClean="0"/>
              <a:t>。</a:t>
            </a:r>
            <a:endParaRPr lang="en-US" altLang="zh-CN" sz="3000" dirty="0" smtClean="0"/>
          </a:p>
          <a:p>
            <a:pPr lvl="1">
              <a:lnSpc>
                <a:spcPct val="80000"/>
              </a:lnSpc>
            </a:pPr>
            <a:r>
              <a:rPr lang="en-US" altLang="zh-CN" sz="2500" dirty="0"/>
              <a:t>.</a:t>
            </a:r>
            <a:r>
              <a:rPr lang="en-US" altLang="zh-CN" sz="2500" dirty="0" smtClean="0"/>
              <a:t>box{  </a:t>
            </a:r>
            <a:r>
              <a:rPr lang="en-US" altLang="zh-CN" sz="2500" dirty="0" smtClean="0">
                <a:solidFill>
                  <a:srgbClr val="FF0000"/>
                </a:solidFill>
              </a:rPr>
              <a:t>display</a:t>
            </a:r>
            <a:r>
              <a:rPr lang="en-US" altLang="zh-CN" sz="2500" dirty="0">
                <a:solidFill>
                  <a:srgbClr val="FF0000"/>
                </a:solidFill>
              </a:rPr>
              <a:t>: flex</a:t>
            </a:r>
            <a:r>
              <a:rPr lang="en-US" altLang="zh-CN" sz="2500" dirty="0" smtClean="0">
                <a:solidFill>
                  <a:srgbClr val="FF0000"/>
                </a:solidFill>
              </a:rPr>
              <a:t>; </a:t>
            </a:r>
            <a:r>
              <a:rPr lang="en-US" altLang="zh-CN" sz="2500" dirty="0" smtClean="0"/>
              <a:t>}    /*</a:t>
            </a:r>
            <a:r>
              <a:rPr lang="zh-CN" altLang="en-US" sz="2500" dirty="0" smtClean="0"/>
              <a:t>容器</a:t>
            </a:r>
            <a:r>
              <a:rPr lang="en-US" altLang="zh-CN" sz="2500" dirty="0" smtClean="0"/>
              <a:t>*/</a:t>
            </a:r>
          </a:p>
          <a:p>
            <a:pPr lvl="1">
              <a:lnSpc>
                <a:spcPct val="80000"/>
              </a:lnSpc>
            </a:pPr>
            <a:r>
              <a:rPr lang="en-US" altLang="zh-CN" sz="2500" dirty="0"/>
              <a:t>.</a:t>
            </a:r>
            <a:r>
              <a:rPr lang="en-US" altLang="zh-CN" sz="2500" dirty="0" smtClean="0"/>
              <a:t>box{  </a:t>
            </a:r>
            <a:r>
              <a:rPr lang="en-US" altLang="zh-CN" sz="2500" dirty="0" smtClean="0">
                <a:solidFill>
                  <a:srgbClr val="FF0000"/>
                </a:solidFill>
              </a:rPr>
              <a:t>display</a:t>
            </a:r>
            <a:r>
              <a:rPr lang="en-US" altLang="zh-CN" sz="2500" dirty="0">
                <a:solidFill>
                  <a:srgbClr val="FF0000"/>
                </a:solidFill>
              </a:rPr>
              <a:t>: inline-flex</a:t>
            </a:r>
            <a:r>
              <a:rPr lang="en-US" altLang="zh-CN" sz="2500" dirty="0" smtClean="0">
                <a:solidFill>
                  <a:srgbClr val="FF0000"/>
                </a:solidFill>
              </a:rPr>
              <a:t>; </a:t>
            </a:r>
            <a:r>
              <a:rPr lang="en-US" altLang="zh-CN" sz="2500" dirty="0" smtClean="0"/>
              <a:t>}  /*</a:t>
            </a:r>
            <a:r>
              <a:rPr lang="zh-CN" altLang="en-US" sz="2500" dirty="0" smtClean="0"/>
              <a:t>行内</a:t>
            </a:r>
            <a:r>
              <a:rPr lang="en-US" altLang="zh-CN" sz="2500" dirty="0" smtClean="0"/>
              <a:t>*/</a:t>
            </a:r>
          </a:p>
          <a:p>
            <a:pPr lvl="1">
              <a:lnSpc>
                <a:spcPct val="80000"/>
              </a:lnSpc>
            </a:pPr>
            <a:r>
              <a:rPr lang="en-US" altLang="zh-CN" sz="2500" dirty="0"/>
              <a:t>.</a:t>
            </a:r>
            <a:r>
              <a:rPr lang="en-US" altLang="zh-CN" sz="2500" dirty="0" smtClean="0"/>
              <a:t>box{  </a:t>
            </a:r>
            <a:r>
              <a:rPr lang="en-US" altLang="zh-CN" sz="2500" dirty="0" smtClean="0">
                <a:solidFill>
                  <a:srgbClr val="FF0000"/>
                </a:solidFill>
              </a:rPr>
              <a:t>display</a:t>
            </a:r>
            <a:r>
              <a:rPr lang="en-US" altLang="zh-CN" sz="2500" dirty="0">
                <a:solidFill>
                  <a:srgbClr val="FF0000"/>
                </a:solidFill>
              </a:rPr>
              <a:t>: -</a:t>
            </a:r>
            <a:r>
              <a:rPr lang="en-US" altLang="zh-CN" sz="2500" dirty="0" err="1">
                <a:solidFill>
                  <a:srgbClr val="FF0000"/>
                </a:solidFill>
              </a:rPr>
              <a:t>webkit</a:t>
            </a:r>
            <a:r>
              <a:rPr lang="en-US" altLang="zh-CN" sz="2500" dirty="0">
                <a:solidFill>
                  <a:srgbClr val="FF0000"/>
                </a:solidFill>
              </a:rPr>
              <a:t>-flex; </a:t>
            </a:r>
            <a:r>
              <a:rPr lang="en-US" altLang="zh-CN" sz="2500" dirty="0"/>
              <a:t>/* Safari </a:t>
            </a:r>
            <a:r>
              <a:rPr lang="en-US" altLang="zh-CN" sz="2500" dirty="0" smtClean="0"/>
              <a:t>*/ </a:t>
            </a:r>
            <a:r>
              <a:rPr lang="en-US" altLang="zh-CN" sz="2500" dirty="0"/>
              <a:t>display: flex</a:t>
            </a:r>
            <a:r>
              <a:rPr lang="en-US" altLang="zh-CN" sz="2500" dirty="0" smtClean="0"/>
              <a:t>;}/*</a:t>
            </a:r>
            <a:r>
              <a:rPr lang="zh-CN" altLang="en-US" sz="2500" dirty="0" smtClean="0"/>
              <a:t>内核</a:t>
            </a:r>
            <a:r>
              <a:rPr lang="en-US" altLang="zh-CN" sz="2500" dirty="0" smtClean="0"/>
              <a:t>*/</a:t>
            </a:r>
          </a:p>
          <a:p>
            <a:pPr>
              <a:lnSpc>
                <a:spcPct val="80000"/>
              </a:lnSpc>
            </a:pPr>
            <a:endParaRPr lang="en-US" altLang="zh-CN" sz="2900" dirty="0"/>
          </a:p>
          <a:p>
            <a:pPr>
              <a:lnSpc>
                <a:spcPct val="80000"/>
              </a:lnSpc>
            </a:pPr>
            <a:r>
              <a:rPr lang="zh-CN" altLang="en-US" sz="2900" dirty="0"/>
              <a:t>采用 </a:t>
            </a:r>
            <a:r>
              <a:rPr lang="en-US" altLang="zh-CN" sz="2900" dirty="0"/>
              <a:t>Flex </a:t>
            </a:r>
            <a:r>
              <a:rPr lang="zh-CN" altLang="en-US" sz="2900" dirty="0"/>
              <a:t>布局</a:t>
            </a:r>
            <a:r>
              <a:rPr lang="zh-CN" altLang="en-US" sz="2900" dirty="0" smtClean="0"/>
              <a:t>的（</a:t>
            </a:r>
            <a:r>
              <a:rPr lang="zh-CN" altLang="en-US" sz="2900" dirty="0" smtClean="0">
                <a:solidFill>
                  <a:srgbClr val="FF0000"/>
                </a:solidFill>
              </a:rPr>
              <a:t>父</a:t>
            </a:r>
            <a:r>
              <a:rPr lang="zh-CN" altLang="en-US" sz="2900" dirty="0" smtClean="0"/>
              <a:t>）元素</a:t>
            </a:r>
            <a:r>
              <a:rPr lang="zh-CN" altLang="en-US" sz="2900" dirty="0"/>
              <a:t>，称为 </a:t>
            </a:r>
            <a:r>
              <a:rPr lang="en-US" altLang="zh-CN" sz="2900" dirty="0"/>
              <a:t>Flex </a:t>
            </a:r>
            <a:r>
              <a:rPr lang="zh-CN" altLang="en-US" sz="2900" dirty="0"/>
              <a:t>容器（</a:t>
            </a:r>
            <a:r>
              <a:rPr lang="en-US" altLang="zh-CN" sz="2900" dirty="0"/>
              <a:t>flex container</a:t>
            </a:r>
            <a:r>
              <a:rPr lang="zh-CN" altLang="en-US" sz="2900" dirty="0"/>
              <a:t>），简称</a:t>
            </a:r>
            <a:r>
              <a:rPr lang="en-US" altLang="zh-CN" sz="2900" dirty="0"/>
              <a:t>"</a:t>
            </a:r>
            <a:r>
              <a:rPr lang="zh-CN" altLang="en-US" sz="2900" dirty="0"/>
              <a:t>容器</a:t>
            </a:r>
            <a:r>
              <a:rPr lang="en-US" altLang="zh-CN" sz="2900" dirty="0"/>
              <a:t>"</a:t>
            </a:r>
            <a:r>
              <a:rPr lang="zh-CN" altLang="en-US" sz="2900" dirty="0"/>
              <a:t>。它的所有</a:t>
            </a:r>
            <a:r>
              <a:rPr lang="zh-CN" altLang="en-US" sz="2900" dirty="0">
                <a:solidFill>
                  <a:srgbClr val="FF0000"/>
                </a:solidFill>
              </a:rPr>
              <a:t>子</a:t>
            </a:r>
            <a:r>
              <a:rPr lang="zh-CN" altLang="en-US" sz="2900" dirty="0"/>
              <a:t>元素自动成为容器成员，称为 </a:t>
            </a:r>
            <a:r>
              <a:rPr lang="en-US" altLang="zh-CN" sz="2900" dirty="0"/>
              <a:t>Flex </a:t>
            </a:r>
            <a:r>
              <a:rPr lang="zh-CN" altLang="en-US" sz="2900" dirty="0"/>
              <a:t>项目（</a:t>
            </a:r>
            <a:r>
              <a:rPr lang="en-US" altLang="zh-CN" sz="2900" dirty="0"/>
              <a:t>flex item</a:t>
            </a:r>
            <a:r>
              <a:rPr lang="zh-CN" altLang="en-US" sz="2900" dirty="0"/>
              <a:t>），简称</a:t>
            </a:r>
            <a:r>
              <a:rPr lang="en-US" altLang="zh-CN" sz="2900" dirty="0"/>
              <a:t>"</a:t>
            </a:r>
            <a:r>
              <a:rPr lang="zh-CN" altLang="en-US" sz="2900" dirty="0"/>
              <a:t>项目</a:t>
            </a:r>
            <a:r>
              <a:rPr lang="en-US" altLang="zh-CN" sz="2900" dirty="0"/>
              <a:t>"</a:t>
            </a:r>
            <a:r>
              <a:rPr lang="zh-CN" altLang="en-US" sz="2900" dirty="0" smtClean="0"/>
              <a:t>。</a:t>
            </a:r>
            <a:endParaRPr lang="en-US" altLang="zh-CN" sz="2900" dirty="0" smtClean="0"/>
          </a:p>
          <a:p>
            <a:pPr>
              <a:lnSpc>
                <a:spcPct val="80000"/>
              </a:lnSpc>
            </a:pPr>
            <a:r>
              <a:rPr lang="zh-CN" altLang="en-US" sz="2900" dirty="0" smtClean="0"/>
              <a:t>可实现水平、垂直居中；显示顺序</a:t>
            </a:r>
            <a:endParaRPr lang="en-US" altLang="zh-CN" sz="2900" dirty="0" smtClean="0"/>
          </a:p>
          <a:p>
            <a:pPr>
              <a:lnSpc>
                <a:spcPct val="80000"/>
              </a:lnSpc>
            </a:pPr>
            <a:r>
              <a:rPr lang="zh-CN" altLang="en-US" sz="2900" dirty="0" smtClean="0"/>
              <a:t>可先分行也可先分列</a:t>
            </a:r>
            <a:endParaRPr lang="zh-CN" altLang="en-US" sz="2900" dirty="0"/>
          </a:p>
        </p:txBody>
      </p:sp>
    </p:spTree>
    <p:extLst>
      <p:ext uri="{BB962C8B-B14F-4D97-AF65-F5344CB8AC3E}">
        <p14:creationId xmlns:p14="http://schemas.microsoft.com/office/powerpoint/2010/main" val="196800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Flex</a:t>
            </a:r>
            <a:r>
              <a:rPr lang="zh-CN" altLang="en-US" dirty="0" smtClean="0"/>
              <a:t>布局是什么？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Flex</a:t>
            </a:r>
            <a:r>
              <a:rPr lang="zh-CN" altLang="en-US" dirty="0" smtClean="0"/>
              <a:t>是</a:t>
            </a:r>
            <a:r>
              <a:rPr lang="en-US" altLang="zh-CN" dirty="0" smtClean="0"/>
              <a:t>Flexible Box</a:t>
            </a:r>
            <a:r>
              <a:rPr lang="zh-CN" altLang="en-US" dirty="0" smtClean="0"/>
              <a:t>的缩写，意为”弹性布局”，用来为盒状模型提供最大的灵活性。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Webkit</a:t>
            </a:r>
            <a:r>
              <a:rPr lang="zh-CN" altLang="en-US" dirty="0" smtClean="0"/>
              <a:t>内核的浏览器，必须加上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webkit</a:t>
            </a:r>
            <a:r>
              <a:rPr lang="zh-CN" altLang="en-US" dirty="0" smtClean="0"/>
              <a:t>前缀。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设为</a:t>
            </a:r>
            <a:r>
              <a:rPr lang="en-US" altLang="zh-CN" dirty="0" smtClean="0"/>
              <a:t>Flex</a:t>
            </a:r>
            <a:r>
              <a:rPr lang="zh-CN" altLang="en-US" dirty="0" smtClean="0"/>
              <a:t>布局以后，子元素的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clear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vertical-align</a:t>
            </a:r>
            <a:r>
              <a:rPr lang="zh-CN" altLang="en-US" dirty="0" smtClean="0"/>
              <a:t>属性将失效。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7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 bwMode="auto">
          <a:xfrm>
            <a:off x="734626" y="-137079"/>
            <a:ext cx="8230197" cy="9010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CSS3</a:t>
            </a:r>
            <a:r>
              <a:rPr lang="zh-CN" altLang="en-US" dirty="0" smtClean="0">
                <a:solidFill>
                  <a:srgbClr val="FF0000"/>
                </a:solidFill>
              </a:rPr>
              <a:t>伸缩盒子</a:t>
            </a:r>
          </a:p>
        </p:txBody>
      </p:sp>
      <p:sp>
        <p:nvSpPr>
          <p:cNvPr id="50179" name="灯片编号占位符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536C29D-BA04-4DB5-A5B5-3000EC72776B}" type="slidenum">
              <a:rPr lang="zh-CN" altLang="en-US" smtClean="0"/>
              <a:pPr eaLnBrk="1" hangingPunct="1"/>
              <a:t>32</a:t>
            </a:fld>
            <a:r>
              <a:rPr lang="en-US" altLang="zh-CN" smtClean="0"/>
              <a:t>/30</a:t>
            </a:r>
            <a:endParaRPr lang="zh-CN" altLang="en-US" smtClean="0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" y="594684"/>
            <a:ext cx="8736372" cy="4100286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40" y="2894793"/>
            <a:ext cx="5491775" cy="6531429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824" y="1413128"/>
            <a:ext cx="2109810" cy="556381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253684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7031" t="21875" r="49023" b="33333"/>
          <a:stretch>
            <a:fillRect/>
          </a:stretch>
        </p:blipFill>
        <p:spPr bwMode="auto">
          <a:xfrm>
            <a:off x="142844" y="1643050"/>
            <a:ext cx="8846683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318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水平的主轴（</a:t>
            </a:r>
            <a:r>
              <a:rPr lang="en-US" altLang="zh-CN" dirty="0" smtClean="0"/>
              <a:t>main axis</a:t>
            </a:r>
            <a:r>
              <a:rPr lang="zh-CN" altLang="en-US" dirty="0" smtClean="0"/>
              <a:t>）和垂直的交叉轴（</a:t>
            </a:r>
            <a:r>
              <a:rPr lang="en-US" altLang="zh-CN" dirty="0" smtClean="0"/>
              <a:t>cross axis</a:t>
            </a:r>
            <a:r>
              <a:rPr lang="zh-CN" altLang="en-US" dirty="0" smtClean="0"/>
              <a:t>）。主轴的开始位置（与边框的交叉点）叫做</a:t>
            </a:r>
            <a:r>
              <a:rPr lang="en-US" altLang="zh-CN" dirty="0" smtClean="0"/>
              <a:t>main start</a:t>
            </a:r>
            <a:r>
              <a:rPr lang="zh-CN" altLang="en-US" dirty="0" smtClean="0"/>
              <a:t>，结束位置叫做</a:t>
            </a:r>
            <a:r>
              <a:rPr lang="en-US" altLang="zh-CN" dirty="0" smtClean="0"/>
              <a:t>main end</a:t>
            </a:r>
            <a:r>
              <a:rPr lang="zh-CN" altLang="en-US" dirty="0" smtClean="0"/>
              <a:t>；交叉轴的开始位置叫做</a:t>
            </a:r>
            <a:r>
              <a:rPr lang="en-US" altLang="zh-CN" dirty="0" smtClean="0"/>
              <a:t>cross start</a:t>
            </a:r>
            <a:r>
              <a:rPr lang="zh-CN" altLang="en-US" dirty="0" smtClean="0"/>
              <a:t>，结束位置叫做</a:t>
            </a:r>
            <a:r>
              <a:rPr lang="en-US" altLang="zh-CN" dirty="0" smtClean="0"/>
              <a:t>cross end</a:t>
            </a:r>
            <a:r>
              <a:rPr lang="zh-CN" altLang="en-US" dirty="0" smtClean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项目默认沿主轴排列。单个项目占据的主轴空间叫做</a:t>
            </a:r>
            <a:r>
              <a:rPr lang="en-US" altLang="zh-CN" dirty="0" smtClean="0"/>
              <a:t>main size</a:t>
            </a:r>
            <a:r>
              <a:rPr lang="zh-CN" altLang="en-US" dirty="0" smtClean="0"/>
              <a:t>，占据的交叉轴空间叫做</a:t>
            </a:r>
            <a:r>
              <a:rPr lang="en-US" altLang="zh-CN" dirty="0" smtClean="0"/>
              <a:t>cross size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58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775191"/>
            <a:ext cx="9144000" cy="4625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操作步骤：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 display: -</a:t>
            </a:r>
            <a:r>
              <a:rPr lang="en-US" altLang="zh-CN" dirty="0" err="1" smtClean="0"/>
              <a:t>webkit</a:t>
            </a:r>
            <a:r>
              <a:rPr lang="en-US" altLang="zh-CN" dirty="0" smtClean="0"/>
              <a:t>-flex;   /* Safari */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 display: flex;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-</a:t>
            </a:r>
            <a:r>
              <a:rPr lang="en-US" altLang="zh-CN" dirty="0" err="1" smtClean="0"/>
              <a:t>webkit</a:t>
            </a:r>
            <a:r>
              <a:rPr lang="en-US" altLang="zh-CN" dirty="0" smtClean="0"/>
              <a:t>-flex-flow: row-reverse wrap; /* Safari 6.1+ */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flex-flow: row-reverse wrap;/*</a:t>
            </a:r>
            <a:r>
              <a:rPr lang="zh-CN" altLang="en-US" dirty="0" smtClean="0"/>
              <a:t>相反方向拆行使弹性项目能被容器包含</a:t>
            </a:r>
            <a:r>
              <a:rPr lang="en-US" altLang="zh-CN" dirty="0" smtClean="0"/>
              <a:t>*/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73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三、基本</a:t>
            </a:r>
            <a:r>
              <a:rPr lang="zh-CN" altLang="en-US" dirty="0" smtClean="0"/>
              <a:t>属性（父）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30294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1 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flex-direction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属性（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row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视觉同一行或同一块水平弹性；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column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视觉产生不同行，用于整块上中下弹性）</a:t>
            </a:r>
            <a:endParaRPr lang="en-US" altLang="zh-CN" b="1" dirty="0" smtClean="0">
              <a:solidFill>
                <a:srgbClr val="C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p{  flex-direction: row | row-reverse | column | column-reverse;}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row</a:t>
            </a:r>
            <a:r>
              <a:rPr lang="zh-CN" altLang="en-US" dirty="0" smtClean="0">
                <a:latin typeface="+mn-ea"/>
              </a:rPr>
              <a:t>（默认值）：主轴为水平方向，起点在左端，向右</a:t>
            </a:r>
            <a:r>
              <a:rPr lang="zh-CN" altLang="en-US" dirty="0" smtClean="0">
                <a:latin typeface="+mn-ea"/>
              </a:rPr>
              <a:t>。即做某行的各列</a:t>
            </a:r>
            <a:endParaRPr lang="zh-CN" altLang="en-US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row-reverse</a:t>
            </a:r>
            <a:r>
              <a:rPr lang="zh-CN" altLang="en-US" dirty="0" smtClean="0">
                <a:latin typeface="+mn-ea"/>
              </a:rPr>
              <a:t>：主轴为水平方向，起点在右端，向左。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column</a:t>
            </a:r>
            <a:r>
              <a:rPr lang="zh-CN" altLang="en-US" dirty="0" smtClean="0">
                <a:latin typeface="+mn-ea"/>
              </a:rPr>
              <a:t>：主轴为垂直方向，起点在上沿，向下</a:t>
            </a:r>
            <a:r>
              <a:rPr lang="zh-CN" altLang="en-US" dirty="0" smtClean="0">
                <a:latin typeface="+mn-ea"/>
              </a:rPr>
              <a:t>。即做某列的各行</a:t>
            </a:r>
            <a:endParaRPr lang="zh-CN" altLang="en-US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column-reverse</a:t>
            </a:r>
            <a:r>
              <a:rPr lang="zh-CN" altLang="en-US" dirty="0" smtClean="0">
                <a:latin typeface="+mn-ea"/>
              </a:rPr>
              <a:t>：主轴为垂直方向，起点在下沿，向上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>
                <a:latin typeface="+mn-ea"/>
              </a:rPr>
              <a:t>******</a:t>
            </a:r>
            <a:r>
              <a:rPr lang="en-US" altLang="zh-CN" dirty="0" err="1">
                <a:latin typeface="+mn-ea"/>
              </a:rPr>
              <a:t>flext</a:t>
            </a:r>
            <a:r>
              <a:rPr lang="en-US" altLang="zh-CN" dirty="0">
                <a:latin typeface="+mn-ea"/>
              </a:rPr>
              <a:t>-direction</a:t>
            </a:r>
            <a:r>
              <a:rPr lang="zh-CN" altLang="en-US" dirty="0">
                <a:latin typeface="+mn-ea"/>
              </a:rPr>
              <a:t>决定先做各行还是先做各</a:t>
            </a:r>
            <a:r>
              <a:rPr lang="zh-CN" altLang="en-US" dirty="0" smtClean="0">
                <a:latin typeface="+mn-ea"/>
              </a:rPr>
              <a:t>列（默认）</a:t>
            </a:r>
            <a:endParaRPr lang="en-US" altLang="zh-CN" dirty="0" smtClean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三、基本属性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571613"/>
            <a:ext cx="9144000" cy="50720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2 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flex-wrap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属性</a:t>
            </a:r>
            <a:endParaRPr lang="en-US" altLang="zh-CN" b="1" dirty="0" smtClean="0">
              <a:solidFill>
                <a:srgbClr val="C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决定子容器是否换行排列，不但可以顺序换行而且支持逆序换行</a:t>
            </a:r>
            <a:r>
              <a:rPr lang="zh-CN" altLang="en-US" dirty="0" smtClean="0">
                <a:latin typeface="+mn-ea"/>
              </a:rPr>
              <a:t>。屏幕缩小时是否换行显示（流式）</a:t>
            </a:r>
            <a:endParaRPr lang="en-US" altLang="zh-CN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p{flex-wrap: </a:t>
            </a:r>
            <a:r>
              <a:rPr lang="en-US" altLang="zh-CN" dirty="0" err="1" smtClean="0">
                <a:latin typeface="+mn-ea"/>
              </a:rPr>
              <a:t>nowrap</a:t>
            </a:r>
            <a:r>
              <a:rPr lang="en-US" altLang="zh-CN" dirty="0" smtClean="0">
                <a:latin typeface="+mn-ea"/>
              </a:rPr>
              <a:t> | wrap | wrap-reverse;}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 smtClean="0">
                <a:latin typeface="+mn-ea"/>
              </a:rPr>
              <a:t>nowrap</a:t>
            </a:r>
            <a:r>
              <a:rPr lang="zh-CN" altLang="en-US" dirty="0" smtClean="0">
                <a:latin typeface="+mn-ea"/>
              </a:rPr>
              <a:t>（默认）：不换行。</a:t>
            </a:r>
            <a:endParaRPr lang="en-US" altLang="zh-CN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wrap</a:t>
            </a:r>
            <a:r>
              <a:rPr lang="zh-CN" altLang="en-US" dirty="0" smtClean="0">
                <a:latin typeface="+mn-ea"/>
              </a:rPr>
              <a:t>：换行，第一行在上方。</a:t>
            </a:r>
            <a:endParaRPr lang="en-US" altLang="zh-CN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wrap-reverse</a:t>
            </a:r>
            <a:r>
              <a:rPr lang="zh-CN" altLang="en-US" dirty="0" smtClean="0">
                <a:latin typeface="+mn-ea"/>
              </a:rPr>
              <a:t>：换行，第一行在下方，逆序换行。</a:t>
            </a:r>
            <a:endParaRPr lang="en-US" altLang="zh-CN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874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三、基本属性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57298"/>
            <a:ext cx="9144000" cy="52864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3 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 flex-flow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属性</a:t>
            </a:r>
            <a:endParaRPr lang="en-US" altLang="zh-CN" b="1" dirty="0" smtClean="0">
              <a:solidFill>
                <a:srgbClr val="C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flex-flow</a:t>
            </a:r>
            <a:r>
              <a:rPr lang="zh-CN" altLang="en-US" dirty="0" smtClean="0">
                <a:latin typeface="+mn-ea"/>
              </a:rPr>
              <a:t>属性是</a:t>
            </a:r>
            <a:r>
              <a:rPr lang="en-US" altLang="zh-CN" dirty="0" smtClean="0">
                <a:latin typeface="+mn-ea"/>
              </a:rPr>
              <a:t>flex-direction</a:t>
            </a:r>
            <a:r>
              <a:rPr lang="zh-CN" altLang="en-US" dirty="0" smtClean="0">
                <a:latin typeface="+mn-ea"/>
              </a:rPr>
              <a:t>属性和</a:t>
            </a:r>
            <a:r>
              <a:rPr lang="en-US" altLang="zh-CN" dirty="0" smtClean="0">
                <a:latin typeface="+mn-ea"/>
              </a:rPr>
              <a:t>flex-wrap</a:t>
            </a:r>
            <a:r>
              <a:rPr lang="zh-CN" altLang="en-US" dirty="0" smtClean="0">
                <a:latin typeface="+mn-ea"/>
              </a:rPr>
              <a:t>属性的简写形式，默认值为</a:t>
            </a:r>
            <a:r>
              <a:rPr lang="en-US" altLang="zh-CN" dirty="0" smtClean="0">
                <a:latin typeface="+mn-ea"/>
              </a:rPr>
              <a:t>row </a:t>
            </a:r>
            <a:r>
              <a:rPr lang="en-US" altLang="zh-CN" dirty="0" err="1" smtClean="0">
                <a:latin typeface="+mn-ea"/>
              </a:rPr>
              <a:t>nowrap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.box {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  flex-flow: &lt;flex-direction&gt; || &lt;flex-wrap&gt;;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9180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三、基本属性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57298"/>
            <a:ext cx="9144000" cy="52864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4 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 justify-content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属性</a:t>
            </a:r>
            <a:endParaRPr lang="en-US" altLang="zh-CN" b="1" dirty="0" smtClean="0">
              <a:solidFill>
                <a:srgbClr val="C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justify-content</a:t>
            </a:r>
            <a:r>
              <a:rPr lang="zh-CN" altLang="en-US" dirty="0" smtClean="0">
                <a:latin typeface="+mn-ea"/>
              </a:rPr>
              <a:t>属性定义了项目在主轴上的对齐方式。</a:t>
            </a:r>
            <a:r>
              <a:rPr lang="zh-CN" altLang="en-US" sz="3200" b="1" dirty="0">
                <a:solidFill>
                  <a:srgbClr val="C00000"/>
                </a:solidFill>
                <a:latin typeface="+mn-ea"/>
              </a:rPr>
              <a:t>（父）布局水平对齐方式</a:t>
            </a:r>
            <a:endParaRPr lang="en-US" altLang="zh-CN" sz="3200" b="1" dirty="0">
              <a:solidFill>
                <a:srgbClr val="C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.box {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  justify-content: flex-start | flex-end | center | space-between | space-around;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}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252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751" y="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5501" y="5373216"/>
            <a:ext cx="8928992" cy="1296144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sz="3000" dirty="0"/>
              <a:t>布局的传统解决方案，基于盒状模型，依赖 </a:t>
            </a:r>
            <a:r>
              <a:rPr lang="en-US" altLang="zh-CN" sz="3000" dirty="0"/>
              <a:t>display </a:t>
            </a:r>
            <a:r>
              <a:rPr lang="zh-CN" altLang="en-US" sz="3000" dirty="0"/>
              <a:t>属性 </a:t>
            </a:r>
            <a:r>
              <a:rPr lang="en-US" altLang="zh-CN" sz="3000" dirty="0"/>
              <a:t>+ position</a:t>
            </a:r>
            <a:r>
              <a:rPr lang="zh-CN" altLang="en-US" sz="3000" dirty="0"/>
              <a:t>属性 </a:t>
            </a:r>
            <a:r>
              <a:rPr lang="en-US" altLang="zh-CN" sz="3000" dirty="0"/>
              <a:t>+ float</a:t>
            </a:r>
            <a:r>
              <a:rPr lang="zh-CN" altLang="en-US" sz="3000" dirty="0"/>
              <a:t>属性。它对于那些特殊布局非常不方便，比如，垂直居中就不容易实现。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8568952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03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6406" t="9375" r="43164" b="15625"/>
          <a:stretch>
            <a:fillRect/>
          </a:stretch>
        </p:blipFill>
        <p:spPr bwMode="auto">
          <a:xfrm>
            <a:off x="179512" y="-24"/>
            <a:ext cx="8640960" cy="6783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68949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三、基本属性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flex-start</a:t>
            </a:r>
            <a:r>
              <a:rPr lang="zh-CN" altLang="en-US" dirty="0" smtClean="0"/>
              <a:t>（默认值）：左对齐</a:t>
            </a:r>
          </a:p>
          <a:p>
            <a:r>
              <a:rPr lang="en-US" altLang="zh-CN" dirty="0" smtClean="0"/>
              <a:t>flex-end</a:t>
            </a:r>
            <a:r>
              <a:rPr lang="zh-CN" altLang="en-US" dirty="0" smtClean="0"/>
              <a:t>：右对齐</a:t>
            </a:r>
          </a:p>
          <a:p>
            <a:r>
              <a:rPr lang="en-US" altLang="zh-CN" dirty="0" smtClean="0"/>
              <a:t>center</a:t>
            </a:r>
            <a:r>
              <a:rPr lang="zh-CN" altLang="en-US" dirty="0" smtClean="0"/>
              <a:t>： 居中</a:t>
            </a:r>
          </a:p>
          <a:p>
            <a:r>
              <a:rPr lang="en-US" altLang="zh-CN" dirty="0" smtClean="0"/>
              <a:t>space-between</a:t>
            </a:r>
            <a:r>
              <a:rPr lang="zh-CN" altLang="en-US" dirty="0" smtClean="0"/>
              <a:t>：两端对齐，项目之间的间隔都相等。等间距均匀分布，</a:t>
            </a:r>
            <a:r>
              <a:rPr lang="zh-CN" altLang="en-US" dirty="0" smtClean="0">
                <a:solidFill>
                  <a:srgbClr val="FF0000"/>
                </a:solidFill>
              </a:rPr>
              <a:t>分散对齐，内容贴最左和最右</a:t>
            </a:r>
          </a:p>
          <a:p>
            <a:r>
              <a:rPr lang="en-US" altLang="zh-CN" dirty="0" smtClean="0"/>
              <a:t>space-around</a:t>
            </a:r>
            <a:r>
              <a:rPr lang="zh-CN" altLang="en-US" dirty="0" smtClean="0"/>
              <a:t>：每个项目两侧的间隔相等。所以，项目之间的间隔比项目与边框的间隔大一倍。等边距均匀分布，</a:t>
            </a:r>
            <a:r>
              <a:rPr lang="zh-CN" altLang="en-US" dirty="0" smtClean="0">
                <a:solidFill>
                  <a:srgbClr val="FF0000"/>
                </a:solidFill>
              </a:rPr>
              <a:t>内容和最左、最右存在边距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stretch</a:t>
            </a:r>
            <a:r>
              <a:rPr lang="zh-CN" altLang="en-US" dirty="0" smtClean="0"/>
              <a:t>：拉伸对齐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336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三、基本属性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57298"/>
            <a:ext cx="9144000" cy="52864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5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 align-items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属性   （父）垂直对齐方式</a:t>
            </a:r>
            <a:endParaRPr lang="en-US" altLang="zh-CN" b="1" dirty="0" smtClean="0">
              <a:solidFill>
                <a:srgbClr val="C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align-items</a:t>
            </a:r>
            <a:r>
              <a:rPr lang="zh-CN" altLang="en-US" dirty="0" smtClean="0">
                <a:latin typeface="+mn-ea"/>
              </a:rPr>
              <a:t>属性定义项目在交叉轴上如何对齐。</a:t>
            </a:r>
            <a:endParaRPr lang="en-US" altLang="zh-CN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.box {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  align-items: flex-start | flex-end | center | baseline | stretch;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}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638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6992" t="10416" r="44922" b="11458"/>
          <a:stretch>
            <a:fillRect/>
          </a:stretch>
        </p:blipFill>
        <p:spPr bwMode="auto">
          <a:xfrm>
            <a:off x="179512" y="71414"/>
            <a:ext cx="8712968" cy="6759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3493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三、基本属性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flex-start</a:t>
            </a:r>
            <a:r>
              <a:rPr lang="zh-CN" altLang="en-US" dirty="0" smtClean="0"/>
              <a:t>：交叉轴的起点对齐。</a:t>
            </a:r>
          </a:p>
          <a:p>
            <a:r>
              <a:rPr lang="en-US" altLang="zh-CN" dirty="0" smtClean="0"/>
              <a:t>flex-end</a:t>
            </a:r>
            <a:r>
              <a:rPr lang="zh-CN" altLang="en-US" dirty="0" smtClean="0"/>
              <a:t>：交叉轴的终点对齐。</a:t>
            </a:r>
          </a:p>
          <a:p>
            <a:r>
              <a:rPr lang="en-US" altLang="zh-CN" dirty="0" smtClean="0"/>
              <a:t>center</a:t>
            </a:r>
            <a:r>
              <a:rPr lang="zh-CN" altLang="en-US" dirty="0" smtClean="0"/>
              <a:t>：交叉轴的中点对齐。</a:t>
            </a:r>
          </a:p>
          <a:p>
            <a:r>
              <a:rPr lang="en-US" altLang="zh-CN" dirty="0" smtClean="0"/>
              <a:t>baseline: </a:t>
            </a:r>
            <a:r>
              <a:rPr lang="zh-CN" altLang="en-US" dirty="0" smtClean="0"/>
              <a:t>项目的第一行文字的基线对齐。</a:t>
            </a:r>
          </a:p>
          <a:p>
            <a:r>
              <a:rPr lang="en-US" altLang="zh-CN" dirty="0" smtClean="0"/>
              <a:t>stretch</a:t>
            </a:r>
            <a:r>
              <a:rPr lang="zh-CN" altLang="en-US" dirty="0" smtClean="0"/>
              <a:t>（默认值）：如果项目未设置高度或设为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，将占满整个容器的高度。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225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三、基本属性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57298"/>
            <a:ext cx="9144000" cy="528641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6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  align-content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属性    （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父）垂直对齐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方式</a:t>
            </a:r>
            <a:endParaRPr lang="en-US" altLang="zh-CN" b="1" dirty="0" smtClean="0">
              <a:solidFill>
                <a:srgbClr val="C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align-content</a:t>
            </a:r>
            <a:r>
              <a:rPr lang="zh-CN" altLang="en-US" dirty="0" smtClean="0">
                <a:latin typeface="+mn-ea"/>
              </a:rPr>
              <a:t>属性定义了多根轴线的对齐方式。如果项目只有一根轴线，该属性不起作用。</a:t>
            </a:r>
            <a:endParaRPr lang="en-US" altLang="zh-CN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.box {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  align-content: flex-start | flex-end | center | space-between | space-around | stretch;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}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7100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7578" t="10416" r="45508" b="10416"/>
          <a:stretch>
            <a:fillRect/>
          </a:stretch>
        </p:blipFill>
        <p:spPr bwMode="auto">
          <a:xfrm>
            <a:off x="323528" y="0"/>
            <a:ext cx="84969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81136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三、基本属性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flex-start</a:t>
            </a:r>
            <a:r>
              <a:rPr lang="zh-CN" altLang="en-US" dirty="0" smtClean="0"/>
              <a:t>：与交叉轴的起点对齐。</a:t>
            </a:r>
          </a:p>
          <a:p>
            <a:r>
              <a:rPr lang="en-US" altLang="zh-CN" dirty="0" smtClean="0"/>
              <a:t>flex-end</a:t>
            </a:r>
            <a:r>
              <a:rPr lang="zh-CN" altLang="en-US" dirty="0" smtClean="0"/>
              <a:t>：与交叉轴的终点对齐。</a:t>
            </a:r>
          </a:p>
          <a:p>
            <a:r>
              <a:rPr lang="en-US" altLang="zh-CN" dirty="0" smtClean="0"/>
              <a:t>center</a:t>
            </a:r>
            <a:r>
              <a:rPr lang="zh-CN" altLang="en-US" dirty="0" smtClean="0"/>
              <a:t>：与交叉轴的中点对齐。</a:t>
            </a:r>
          </a:p>
          <a:p>
            <a:r>
              <a:rPr lang="en-US" altLang="zh-CN" dirty="0" smtClean="0"/>
              <a:t>space-between</a:t>
            </a:r>
            <a:r>
              <a:rPr lang="zh-CN" altLang="en-US" dirty="0" smtClean="0"/>
              <a:t>：与交叉轴两端对齐，轴线之间的间隔平均分布。</a:t>
            </a:r>
          </a:p>
          <a:p>
            <a:r>
              <a:rPr lang="en-US" altLang="zh-CN" dirty="0" smtClean="0"/>
              <a:t>space-around</a:t>
            </a:r>
            <a:r>
              <a:rPr lang="zh-CN" altLang="en-US" dirty="0" smtClean="0"/>
              <a:t>：每根轴线两侧的间隔都相等。所以，轴线之间的间隔比轴线与边框的间隔大一倍。</a:t>
            </a:r>
          </a:p>
          <a:p>
            <a:r>
              <a:rPr lang="en-US" altLang="zh-CN" dirty="0" smtClean="0"/>
              <a:t>stretch</a:t>
            </a:r>
            <a:r>
              <a:rPr lang="zh-CN" altLang="en-US" dirty="0" smtClean="0"/>
              <a:t>（默认值）：轴线占满整个交叉轴。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934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 smtClean="0"/>
              <a:t>项目（子）的</a:t>
            </a:r>
            <a:r>
              <a:rPr lang="zh-CN" altLang="en-US" dirty="0" smtClean="0"/>
              <a:t>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57298"/>
            <a:ext cx="9144000" cy="52864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  order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属性</a:t>
            </a:r>
            <a:endParaRPr lang="en-US" altLang="zh-CN" b="1" dirty="0" smtClean="0">
              <a:solidFill>
                <a:srgbClr val="C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order</a:t>
            </a:r>
            <a:r>
              <a:rPr lang="zh-CN" altLang="en-US" dirty="0" smtClean="0">
                <a:latin typeface="+mn-ea"/>
              </a:rPr>
              <a:t>属性定义项目的排列顺序。数值越小，排列越靠前，默认为</a:t>
            </a:r>
            <a:r>
              <a:rPr lang="en-US" altLang="zh-CN" dirty="0" smtClean="0">
                <a:latin typeface="+mn-ea"/>
              </a:rPr>
              <a:t>0</a:t>
            </a:r>
            <a:r>
              <a:rPr lang="zh-CN" altLang="en-US" dirty="0" smtClean="0">
                <a:latin typeface="+mn-ea"/>
              </a:rPr>
              <a:t>。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.item {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  order: &lt;integer&gt;;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}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5898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8164" t="30208" r="39062" b="20833"/>
          <a:stretch>
            <a:fillRect/>
          </a:stretch>
        </p:blipFill>
        <p:spPr bwMode="auto">
          <a:xfrm>
            <a:off x="-32" y="470705"/>
            <a:ext cx="9144032" cy="5887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10282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751" y="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548680"/>
            <a:ext cx="8928992" cy="612068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sz="1700" dirty="0"/>
              <a:t>静态布局（</a:t>
            </a:r>
            <a:r>
              <a:rPr lang="en-US" altLang="zh-CN" sz="1700" dirty="0"/>
              <a:t>Static Layout</a:t>
            </a:r>
            <a:r>
              <a:rPr lang="zh-CN" altLang="en-US" sz="1700" dirty="0" smtClean="0"/>
              <a:t>）</a:t>
            </a:r>
            <a:endParaRPr lang="zh-CN" altLang="en-US" sz="1700" dirty="0"/>
          </a:p>
          <a:p>
            <a:pPr lvl="1">
              <a:lnSpc>
                <a:spcPct val="80000"/>
              </a:lnSpc>
            </a:pPr>
            <a:r>
              <a:rPr lang="zh-CN" altLang="en-US" sz="1700" dirty="0"/>
              <a:t>即传统</a:t>
            </a:r>
            <a:r>
              <a:rPr lang="en-US" altLang="zh-CN" sz="1700" dirty="0"/>
              <a:t>Web</a:t>
            </a:r>
            <a:r>
              <a:rPr lang="zh-CN" altLang="en-US" sz="1700" dirty="0"/>
              <a:t>设计，对于</a:t>
            </a:r>
            <a:r>
              <a:rPr lang="en-US" altLang="zh-CN" sz="1700" dirty="0"/>
              <a:t>PC</a:t>
            </a:r>
            <a:r>
              <a:rPr lang="zh-CN" altLang="en-US" sz="1700" dirty="0"/>
              <a:t>设计一个</a:t>
            </a:r>
            <a:r>
              <a:rPr lang="en-US" altLang="zh-CN" sz="1700" dirty="0"/>
              <a:t>Layout</a:t>
            </a:r>
            <a:r>
              <a:rPr lang="zh-CN" altLang="en-US" sz="1700" dirty="0"/>
              <a:t>，在屏幕宽高有调整时，使用横向和竖向的滚动条来查阅被遮掩部分；</a:t>
            </a:r>
          </a:p>
          <a:p>
            <a:pPr lvl="1">
              <a:lnSpc>
                <a:spcPct val="80000"/>
              </a:lnSpc>
            </a:pPr>
            <a:r>
              <a:rPr lang="zh-CN" altLang="en-US" sz="1700" dirty="0"/>
              <a:t>对于移动设备，单独设计一个布局，使用不同的域名如</a:t>
            </a:r>
            <a:r>
              <a:rPr lang="en-US" altLang="zh-CN" sz="1700" dirty="0" err="1"/>
              <a:t>wap</a:t>
            </a:r>
            <a:r>
              <a:rPr lang="en-US" altLang="zh-CN" sz="1700" dirty="0"/>
              <a:t>.</a:t>
            </a:r>
            <a:r>
              <a:rPr lang="zh-CN" altLang="en-US" sz="1700" dirty="0"/>
              <a:t>或</a:t>
            </a:r>
            <a:r>
              <a:rPr lang="en-US" altLang="zh-CN" sz="1700" dirty="0"/>
              <a:t>m.</a:t>
            </a:r>
            <a:r>
              <a:rPr lang="zh-CN" altLang="en-US" sz="1700" dirty="0"/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sz="1700" dirty="0"/>
              <a:t>自适应布局（</a:t>
            </a:r>
            <a:r>
              <a:rPr lang="en-US" altLang="zh-CN" sz="1700" dirty="0"/>
              <a:t>Adaptive Layout</a:t>
            </a:r>
            <a:r>
              <a:rPr lang="zh-CN" altLang="en-US" sz="1700" dirty="0" smtClean="0"/>
              <a:t>）</a:t>
            </a:r>
            <a:endParaRPr lang="zh-CN" altLang="en-US" sz="1700" dirty="0"/>
          </a:p>
          <a:p>
            <a:pPr lvl="1">
              <a:lnSpc>
                <a:spcPct val="80000"/>
              </a:lnSpc>
            </a:pPr>
            <a:r>
              <a:rPr lang="en-US" altLang="zh-CN" sz="1700" dirty="0"/>
              <a:t>"</a:t>
            </a:r>
            <a:r>
              <a:rPr lang="zh-CN" altLang="en-US" sz="1700" dirty="0"/>
              <a:t>一次设计，普遍适用</a:t>
            </a:r>
            <a:r>
              <a:rPr lang="en-US" altLang="zh-CN" sz="1700" dirty="0"/>
              <a:t>"</a:t>
            </a:r>
            <a:r>
              <a:rPr lang="zh-CN" altLang="en-US" sz="1700" dirty="0"/>
              <a:t>，让同一张网页自动适应不同大小的屏幕，根据屏幕的宽度，自动调节网页的内容大小，但是无论怎么样子，他们的主体的内容和布局是没有变化的</a:t>
            </a:r>
            <a:r>
              <a:rPr lang="zh-CN" altLang="en-US" sz="1700" dirty="0" smtClean="0"/>
              <a:t>。</a:t>
            </a:r>
            <a:endParaRPr lang="en-US" altLang="zh-CN" sz="1700" dirty="0" smtClean="0"/>
          </a:p>
          <a:p>
            <a:pPr lvl="1">
              <a:lnSpc>
                <a:spcPct val="80000"/>
              </a:lnSpc>
            </a:pPr>
            <a:r>
              <a:rPr lang="zh-CN" altLang="en-US" sz="1700" dirty="0" smtClean="0"/>
              <a:t>手机</a:t>
            </a:r>
            <a:r>
              <a:rPr lang="en-US" altLang="zh-CN" sz="1700" dirty="0" smtClean="0"/>
              <a:t>600px</a:t>
            </a:r>
            <a:r>
              <a:rPr lang="zh-CN" altLang="en-US" sz="1700" dirty="0" smtClean="0"/>
              <a:t>以下，</a:t>
            </a:r>
            <a:r>
              <a:rPr lang="en-US" altLang="zh-CN" sz="1700" dirty="0" smtClean="0"/>
              <a:t>PC1000px</a:t>
            </a:r>
            <a:r>
              <a:rPr lang="zh-CN" altLang="en-US" sz="1700" dirty="0"/>
              <a:t>以上，主流宽度是</a:t>
            </a:r>
            <a:r>
              <a:rPr lang="en-US" altLang="zh-CN" sz="1700" dirty="0"/>
              <a:t>1366×768</a:t>
            </a:r>
            <a:endParaRPr lang="en-US" altLang="zh-CN" sz="1700" dirty="0" smtClean="0"/>
          </a:p>
          <a:p>
            <a:pPr lvl="1">
              <a:lnSpc>
                <a:spcPct val="80000"/>
              </a:lnSpc>
            </a:pPr>
            <a:r>
              <a:rPr lang="zh-CN" altLang="en-US" sz="1700" dirty="0" smtClean="0"/>
              <a:t>宽度自适应布局：</a:t>
            </a:r>
            <a:r>
              <a:rPr lang="en-US" altLang="zh-CN" sz="1700" dirty="0" smtClean="0"/>
              <a:t>%</a:t>
            </a:r>
            <a:r>
              <a:rPr lang="zh-CN" altLang="en-US" sz="1700" dirty="0" smtClean="0"/>
              <a:t>宽度布局（文字用</a:t>
            </a:r>
            <a:r>
              <a:rPr lang="en-US" altLang="zh-CN" sz="1700" dirty="0" err="1" smtClean="0"/>
              <a:t>rem,em</a:t>
            </a:r>
            <a:r>
              <a:rPr lang="zh-CN" altLang="en-US" sz="1700" dirty="0" smtClean="0"/>
              <a:t>），流式布局</a:t>
            </a:r>
            <a:endParaRPr lang="en-US" altLang="zh-CN" sz="1700" dirty="0" smtClean="0"/>
          </a:p>
          <a:p>
            <a:pPr lvl="1">
              <a:lnSpc>
                <a:spcPct val="80000"/>
              </a:lnSpc>
            </a:pPr>
            <a:r>
              <a:rPr lang="zh-CN" altLang="en-US" sz="1700" dirty="0"/>
              <a:t>自适应是为了解决如何才能在不同大小的设备上呈现相同的网页。</a:t>
            </a:r>
          </a:p>
          <a:p>
            <a:pPr>
              <a:lnSpc>
                <a:spcPct val="80000"/>
              </a:lnSpc>
            </a:pPr>
            <a:r>
              <a:rPr lang="zh-CN" altLang="en-US" sz="1700" dirty="0"/>
              <a:t>流式布局（</a:t>
            </a:r>
            <a:r>
              <a:rPr lang="en-US" altLang="zh-CN" sz="1700" dirty="0"/>
              <a:t>Liquid Layout</a:t>
            </a:r>
            <a:r>
              <a:rPr lang="zh-CN" altLang="en-US" sz="1700" dirty="0" smtClean="0"/>
              <a:t>）</a:t>
            </a:r>
            <a:endParaRPr lang="zh-CN" altLang="en-US" sz="1700" dirty="0"/>
          </a:p>
          <a:p>
            <a:pPr lvl="1">
              <a:lnSpc>
                <a:spcPct val="80000"/>
              </a:lnSpc>
            </a:pPr>
            <a:r>
              <a:rPr lang="zh-CN" altLang="en-US" sz="1700" dirty="0"/>
              <a:t>流式布局（</a:t>
            </a:r>
            <a:r>
              <a:rPr lang="en-US" altLang="zh-CN" sz="1700" dirty="0"/>
              <a:t>Liquid</a:t>
            </a:r>
            <a:r>
              <a:rPr lang="zh-CN" altLang="en-US" sz="1700" dirty="0"/>
              <a:t>）的特点（也叫</a:t>
            </a:r>
            <a:r>
              <a:rPr lang="en-US" altLang="zh-CN" sz="1700" dirty="0"/>
              <a:t>"Fluid") </a:t>
            </a:r>
            <a:r>
              <a:rPr lang="zh-CN" altLang="en-US" sz="1700" dirty="0"/>
              <a:t>是页面元素的宽度按照屏幕进行适配调整，主要的问题是如果屏幕尺度跨度太大</a:t>
            </a:r>
            <a:r>
              <a:rPr lang="zh-CN" altLang="en-US" sz="1700" dirty="0" smtClean="0"/>
              <a:t>，那么</a:t>
            </a:r>
            <a:r>
              <a:rPr lang="zh-CN" altLang="en-US" sz="1700" dirty="0"/>
              <a:t>在相对其原始设计而言过小或过大的屏幕上不能正常显示。</a:t>
            </a:r>
          </a:p>
          <a:p>
            <a:pPr>
              <a:lnSpc>
                <a:spcPct val="80000"/>
              </a:lnSpc>
            </a:pPr>
            <a:r>
              <a:rPr lang="zh-CN" altLang="en-US" sz="1700" dirty="0"/>
              <a:t>响应式布局（</a:t>
            </a:r>
            <a:r>
              <a:rPr lang="en-US" altLang="zh-CN" sz="1700" dirty="0"/>
              <a:t>Responsive Layout</a:t>
            </a:r>
            <a:r>
              <a:rPr lang="zh-CN" altLang="en-US" sz="1700" dirty="0" smtClean="0"/>
              <a:t>）</a:t>
            </a:r>
            <a:endParaRPr lang="zh-CN" altLang="en-US" sz="1700" dirty="0"/>
          </a:p>
          <a:p>
            <a:pPr lvl="1">
              <a:lnSpc>
                <a:spcPct val="80000"/>
              </a:lnSpc>
              <a:spcBef>
                <a:spcPts val="0"/>
              </a:spcBef>
            </a:pPr>
            <a:r>
              <a:rPr lang="zh-CN" altLang="en-US" sz="1700" dirty="0"/>
              <a:t>响应式布局可以根据屏幕的大小自动的调整页面的展现方式，以及布局</a:t>
            </a:r>
            <a:r>
              <a:rPr lang="zh-CN" altLang="en-US" sz="1700" dirty="0" smtClean="0"/>
              <a:t>。</a:t>
            </a:r>
            <a:endParaRPr lang="en-US" altLang="zh-CN" sz="1700" dirty="0" smtClean="0"/>
          </a:p>
          <a:p>
            <a:pPr lvl="1">
              <a:lnSpc>
                <a:spcPct val="80000"/>
              </a:lnSpc>
              <a:spcBef>
                <a:spcPts val="0"/>
              </a:spcBef>
            </a:pPr>
            <a:r>
              <a:rPr lang="en-US" altLang="zh-CN" sz="1700" dirty="0"/>
              <a:t>(1)</a:t>
            </a:r>
            <a:r>
              <a:rPr lang="zh-CN" altLang="en-US" sz="1700" dirty="0"/>
              <a:t>允许网页的宽度自动的调整</a:t>
            </a:r>
          </a:p>
          <a:p>
            <a:pPr lvl="1">
              <a:lnSpc>
                <a:spcPct val="80000"/>
              </a:lnSpc>
              <a:spcBef>
                <a:spcPts val="0"/>
              </a:spcBef>
            </a:pPr>
            <a:r>
              <a:rPr lang="en-US" altLang="zh-CN" sz="1700" dirty="0" smtClean="0"/>
              <a:t>(</a:t>
            </a:r>
            <a:r>
              <a:rPr lang="en-US" altLang="zh-CN" sz="1700" dirty="0"/>
              <a:t>2)</a:t>
            </a:r>
            <a:r>
              <a:rPr lang="zh-CN" altLang="en-US" sz="1700" dirty="0"/>
              <a:t>尽量少使用绝对的宽度，多点百分比</a:t>
            </a:r>
          </a:p>
          <a:p>
            <a:pPr lvl="1">
              <a:lnSpc>
                <a:spcPct val="80000"/>
              </a:lnSpc>
              <a:spcBef>
                <a:spcPts val="0"/>
              </a:spcBef>
            </a:pPr>
            <a:r>
              <a:rPr lang="en-US" altLang="zh-CN" sz="1700" dirty="0" smtClean="0"/>
              <a:t>(</a:t>
            </a:r>
            <a:r>
              <a:rPr lang="en-US" altLang="zh-CN" sz="1700" dirty="0"/>
              <a:t>3)</a:t>
            </a:r>
            <a:r>
              <a:rPr lang="zh-CN" altLang="en-US" sz="1700" dirty="0"/>
              <a:t>相对大小的字体</a:t>
            </a:r>
            <a:r>
              <a:rPr lang="en-US" altLang="zh-CN" sz="1700" dirty="0"/>
              <a:t>:</a:t>
            </a:r>
            <a:r>
              <a:rPr lang="zh-CN" altLang="en-US" sz="1700" dirty="0"/>
              <a:t>字体不要使用</a:t>
            </a:r>
            <a:r>
              <a:rPr lang="en-US" altLang="zh-CN" sz="1700" dirty="0" err="1"/>
              <a:t>px</a:t>
            </a:r>
            <a:r>
              <a:rPr lang="zh-CN" altLang="en-US" sz="1700" dirty="0"/>
              <a:t>写死，最好使用相对大小的</a:t>
            </a:r>
            <a:r>
              <a:rPr lang="en-US" altLang="zh-CN" sz="1700" dirty="0" err="1"/>
              <a:t>em</a:t>
            </a:r>
            <a:r>
              <a:rPr lang="zh-CN" altLang="en-US" sz="1700" dirty="0"/>
              <a:t>，或者高清方案</a:t>
            </a:r>
            <a:r>
              <a:rPr lang="en-US" altLang="zh-CN" sz="1700" dirty="0"/>
              <a:t>rem</a:t>
            </a:r>
            <a:r>
              <a:rPr lang="zh-CN" altLang="en-US" sz="1700" dirty="0"/>
              <a:t>，这个不</a:t>
            </a:r>
            <a:r>
              <a:rPr lang="zh-CN" altLang="en-US" sz="1700" dirty="0" smtClean="0"/>
              <a:t>限制于字体</a:t>
            </a:r>
            <a:r>
              <a:rPr lang="zh-CN" altLang="en-US" sz="1700" dirty="0"/>
              <a:t>，别的属性也可以这么设置</a:t>
            </a:r>
          </a:p>
          <a:p>
            <a:pPr lvl="1">
              <a:lnSpc>
                <a:spcPct val="80000"/>
              </a:lnSpc>
              <a:spcBef>
                <a:spcPts val="0"/>
              </a:spcBef>
            </a:pPr>
            <a:r>
              <a:rPr lang="en-US" altLang="zh-CN" sz="1700" dirty="0" smtClean="0"/>
              <a:t>(</a:t>
            </a:r>
            <a:r>
              <a:rPr lang="en-US" altLang="zh-CN" sz="1700" dirty="0"/>
              <a:t>4)</a:t>
            </a:r>
            <a:r>
              <a:rPr lang="zh-CN" altLang="en-US" sz="1700" dirty="0"/>
              <a:t>流式布局，</a:t>
            </a:r>
            <a:r>
              <a:rPr lang="en-US" altLang="zh-CN" sz="1700" dirty="0"/>
              <a:t>float</a:t>
            </a:r>
            <a:r>
              <a:rPr lang="zh-CN" altLang="en-US" sz="1700" dirty="0" smtClean="0"/>
              <a:t>等。</a:t>
            </a:r>
            <a:r>
              <a:rPr lang="en-US" altLang="zh-CN" sz="1700" dirty="0" smtClean="0"/>
              <a:t>float</a:t>
            </a:r>
            <a:r>
              <a:rPr lang="zh-CN" altLang="en-US" sz="1700" dirty="0"/>
              <a:t>的好处是，如果宽度太小，放不下两个元素，后面的元素会自动滚动到前面元素的下方，不会在水平方向</a:t>
            </a:r>
            <a:r>
              <a:rPr lang="en-US" altLang="zh-CN" sz="1700" dirty="0"/>
              <a:t>overflow</a:t>
            </a:r>
            <a:r>
              <a:rPr lang="zh-CN" altLang="en-US" sz="1700" dirty="0"/>
              <a:t>（溢出），避免了水平滚动条的出现。</a:t>
            </a:r>
          </a:p>
          <a:p>
            <a:pPr lvl="1">
              <a:lnSpc>
                <a:spcPct val="80000"/>
              </a:lnSpc>
              <a:spcBef>
                <a:spcPts val="0"/>
              </a:spcBef>
            </a:pPr>
            <a:r>
              <a:rPr lang="en-US" altLang="zh-CN" sz="1700" dirty="0" smtClean="0"/>
              <a:t>(</a:t>
            </a:r>
            <a:r>
              <a:rPr lang="en-US" altLang="zh-CN" sz="1700" dirty="0"/>
              <a:t>5)</a:t>
            </a:r>
            <a:r>
              <a:rPr lang="zh-CN" altLang="en-US" sz="1700" dirty="0"/>
              <a:t>选择加载</a:t>
            </a:r>
            <a:r>
              <a:rPr lang="en-US" altLang="zh-CN" sz="1700" dirty="0" err="1"/>
              <a:t>css</a:t>
            </a:r>
            <a:r>
              <a:rPr lang="zh-CN" altLang="en-US" sz="1700" dirty="0"/>
              <a:t>，</a:t>
            </a:r>
            <a:r>
              <a:rPr lang="en-US" altLang="zh-CN" sz="1700" dirty="0"/>
              <a:t>&lt;link </a:t>
            </a:r>
            <a:r>
              <a:rPr lang="en-US" altLang="zh-CN" sz="1700" dirty="0" err="1"/>
              <a:t>rel</a:t>
            </a:r>
            <a:r>
              <a:rPr lang="en-US" altLang="zh-CN" sz="1700" dirty="0"/>
              <a:t>="</a:t>
            </a:r>
            <a:r>
              <a:rPr lang="en-US" altLang="zh-CN" sz="1700" dirty="0" err="1"/>
              <a:t>stylesheet</a:t>
            </a:r>
            <a:r>
              <a:rPr lang="en-US" altLang="zh-CN" sz="1700" dirty="0"/>
              <a:t>" type="text/</a:t>
            </a:r>
            <a:r>
              <a:rPr lang="en-US" altLang="zh-CN" sz="1700" dirty="0" err="1"/>
              <a:t>css</a:t>
            </a:r>
            <a:r>
              <a:rPr lang="en-US" altLang="zh-CN" sz="1700" dirty="0"/>
              <a:t>" media="screen and (max-device-width: 400px)" </a:t>
            </a:r>
            <a:r>
              <a:rPr lang="en-US" altLang="zh-CN" sz="1700" dirty="0" err="1"/>
              <a:t>href</a:t>
            </a:r>
            <a:r>
              <a:rPr lang="en-US" altLang="zh-CN" sz="1700" dirty="0"/>
              <a:t>="tinyScreen.css" /&gt;</a:t>
            </a:r>
            <a:r>
              <a:rPr lang="zh-CN" altLang="en-US" sz="1700" dirty="0"/>
              <a:t>，这个意思是如果屏幕宽度小于</a:t>
            </a:r>
            <a:r>
              <a:rPr lang="en-US" altLang="zh-CN" sz="1700" dirty="0"/>
              <a:t>400</a:t>
            </a:r>
            <a:r>
              <a:rPr lang="zh-CN" altLang="en-US" sz="1700" dirty="0"/>
              <a:t>像素（</a:t>
            </a:r>
            <a:r>
              <a:rPr lang="en-US" altLang="zh-CN" sz="1700" dirty="0"/>
              <a:t>max-device-width: 400px</a:t>
            </a:r>
            <a:r>
              <a:rPr lang="zh-CN" altLang="en-US" sz="1700" dirty="0"/>
              <a:t>），就加载</a:t>
            </a:r>
            <a:r>
              <a:rPr lang="en-US" altLang="zh-CN" sz="1700" dirty="0"/>
              <a:t>tinyScreen.css</a:t>
            </a:r>
            <a:r>
              <a:rPr lang="zh-CN" altLang="en-US" sz="1700" dirty="0"/>
              <a:t>文件。</a:t>
            </a:r>
          </a:p>
        </p:txBody>
      </p:sp>
    </p:spTree>
    <p:extLst>
      <p:ext uri="{BB962C8B-B14F-4D97-AF65-F5344CB8AC3E}">
        <p14:creationId xmlns:p14="http://schemas.microsoft.com/office/powerpoint/2010/main" val="41810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四、项目的属性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57298"/>
            <a:ext cx="9144000" cy="52864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  flex-grow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属性</a:t>
            </a:r>
            <a:endParaRPr lang="en-US" altLang="zh-CN" b="1" dirty="0" smtClean="0">
              <a:solidFill>
                <a:srgbClr val="C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子容器弹性伸展的比例</a:t>
            </a:r>
            <a:endParaRPr lang="en-US" altLang="zh-CN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flex-grow</a:t>
            </a:r>
            <a:r>
              <a:rPr lang="zh-CN" altLang="en-US" dirty="0" smtClean="0">
                <a:latin typeface="+mn-ea"/>
              </a:rPr>
              <a:t>属性定义项目的放大比例，默认为</a:t>
            </a:r>
            <a:r>
              <a:rPr lang="en-US" altLang="zh-CN" dirty="0" smtClean="0">
                <a:latin typeface="+mn-ea"/>
              </a:rPr>
              <a:t>0</a:t>
            </a:r>
            <a:r>
              <a:rPr lang="zh-CN" altLang="en-US" dirty="0" smtClean="0">
                <a:latin typeface="+mn-ea"/>
              </a:rPr>
              <a:t>，即如果存在剩余空间，也不放大。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.item {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  flex-grow: &lt;number&gt;; /* default 0 */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}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******</a:t>
            </a:r>
            <a:r>
              <a:rPr lang="en-US" altLang="zh-CN" dirty="0" err="1" smtClean="0">
                <a:latin typeface="+mn-ea"/>
              </a:rPr>
              <a:t>flex:grow</a:t>
            </a:r>
            <a:r>
              <a:rPr lang="en-US" altLang="zh-CN" dirty="0" smtClean="0">
                <a:latin typeface="+mn-ea"/>
              </a:rPr>
              <a:t>;</a:t>
            </a:r>
            <a:r>
              <a:rPr lang="zh-CN" altLang="en-US" dirty="0" smtClean="0">
                <a:latin typeface="+mn-ea"/>
              </a:rPr>
              <a:t>均分宽度或高度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5892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9718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如果所有项目的</a:t>
            </a:r>
            <a:r>
              <a:rPr lang="en-US" altLang="zh-CN" dirty="0" smtClean="0"/>
              <a:t>flex-grow</a:t>
            </a:r>
            <a:r>
              <a:rPr lang="zh-CN" altLang="en-US" dirty="0" smtClean="0"/>
              <a:t>属性都为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，则它们将等分剩余空间（如果有的话）。如果一个项目的</a:t>
            </a:r>
            <a:r>
              <a:rPr lang="en-US" altLang="zh-CN" dirty="0" smtClean="0"/>
              <a:t>flex-grow</a:t>
            </a:r>
            <a:r>
              <a:rPr lang="zh-CN" altLang="en-US" dirty="0" smtClean="0"/>
              <a:t>属性为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，其他项目都为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，则前者占据的剩余空间将比其他项多一倍。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9336" t="42708" r="40234" b="38542"/>
          <a:stretch>
            <a:fillRect/>
          </a:stretch>
        </p:blipFill>
        <p:spPr bwMode="auto">
          <a:xfrm>
            <a:off x="0" y="642918"/>
            <a:ext cx="9036907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03338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500701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altLang="zh-CN" dirty="0" smtClean="0"/>
              <a:t>&lt;style&gt; </a:t>
            </a:r>
          </a:p>
          <a:p>
            <a:pPr>
              <a:buNone/>
            </a:pPr>
            <a:r>
              <a:rPr lang="en-US" altLang="zh-CN" dirty="0" smtClean="0"/>
              <a:t>#main {</a:t>
            </a:r>
          </a:p>
          <a:p>
            <a:pPr>
              <a:buNone/>
            </a:pPr>
            <a:r>
              <a:rPr lang="en-US" altLang="zh-CN" dirty="0" smtClean="0"/>
              <a:t>  width: 350px;</a:t>
            </a:r>
          </a:p>
          <a:p>
            <a:pPr>
              <a:buNone/>
            </a:pPr>
            <a:r>
              <a:rPr lang="en-US" altLang="zh-CN" dirty="0" smtClean="0"/>
              <a:t>  height: 100px;</a:t>
            </a:r>
          </a:p>
          <a:p>
            <a:pPr>
              <a:buNone/>
            </a:pPr>
            <a:r>
              <a:rPr lang="en-US" altLang="zh-CN" dirty="0" smtClean="0"/>
              <a:t>  border: 1px solid #c3c3c3;</a:t>
            </a:r>
          </a:p>
          <a:p>
            <a:pPr>
              <a:buNone/>
            </a:pPr>
            <a:r>
              <a:rPr lang="en-US" altLang="zh-CN" dirty="0" smtClean="0"/>
              <a:t>  display: flex;</a:t>
            </a:r>
          </a:p>
          <a:p>
            <a:pPr>
              <a:buNone/>
            </a:pPr>
            <a:r>
              <a:rPr lang="en-US" altLang="zh-CN" dirty="0" smtClean="0"/>
              <a:t>}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#main </a:t>
            </a:r>
            <a:r>
              <a:rPr lang="en-US" altLang="zh-CN" dirty="0" err="1" smtClean="0"/>
              <a:t>div:nth</a:t>
            </a:r>
            <a:r>
              <a:rPr lang="en-US" altLang="zh-CN" dirty="0" smtClean="0"/>
              <a:t>-of-type(1) {flex-grow: 1;}</a:t>
            </a:r>
          </a:p>
          <a:p>
            <a:pPr>
              <a:buNone/>
            </a:pPr>
            <a:r>
              <a:rPr lang="en-US" altLang="zh-CN" dirty="0" smtClean="0"/>
              <a:t>#main </a:t>
            </a:r>
            <a:r>
              <a:rPr lang="en-US" altLang="zh-CN" dirty="0" err="1" smtClean="0"/>
              <a:t>div:nth</a:t>
            </a:r>
            <a:r>
              <a:rPr lang="en-US" altLang="zh-CN" dirty="0" smtClean="0"/>
              <a:t>-of-type(2) {flex-grow: 3;}</a:t>
            </a:r>
          </a:p>
          <a:p>
            <a:pPr>
              <a:buNone/>
            </a:pPr>
            <a:r>
              <a:rPr lang="en-US" altLang="zh-CN" dirty="0" smtClean="0"/>
              <a:t>#main </a:t>
            </a:r>
            <a:r>
              <a:rPr lang="en-US" altLang="zh-CN" dirty="0" err="1" smtClean="0"/>
              <a:t>div:nth</a:t>
            </a:r>
            <a:r>
              <a:rPr lang="en-US" altLang="zh-CN" dirty="0" smtClean="0"/>
              <a:t>-of-type(3) {flex-grow: 1;}</a:t>
            </a:r>
          </a:p>
          <a:p>
            <a:pPr>
              <a:buNone/>
            </a:pPr>
            <a:r>
              <a:rPr lang="en-US" altLang="zh-CN" dirty="0" smtClean="0"/>
              <a:t>#main </a:t>
            </a:r>
            <a:r>
              <a:rPr lang="en-US" altLang="zh-CN" dirty="0" err="1" smtClean="0"/>
              <a:t>div:nth</a:t>
            </a:r>
            <a:r>
              <a:rPr lang="en-US" altLang="zh-CN" dirty="0" smtClean="0"/>
              <a:t>-of-type(4) {flex-grow: 1;}</a:t>
            </a:r>
          </a:p>
          <a:p>
            <a:pPr>
              <a:buNone/>
            </a:pPr>
            <a:r>
              <a:rPr lang="en-US" altLang="zh-CN" dirty="0" smtClean="0"/>
              <a:t>#main </a:t>
            </a:r>
            <a:r>
              <a:rPr lang="en-US" altLang="zh-CN" dirty="0" err="1" smtClean="0"/>
              <a:t>div:nth</a:t>
            </a:r>
            <a:r>
              <a:rPr lang="en-US" altLang="zh-CN" dirty="0" smtClean="0"/>
              <a:t>-of-type(5) {flex-grow: 1;}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&lt;/style&gt;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254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四、项目的属性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57298"/>
            <a:ext cx="9144000" cy="52864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  flex-shrink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属性</a:t>
            </a:r>
            <a:endParaRPr lang="en-US" altLang="zh-CN" b="1" dirty="0" smtClean="0">
              <a:solidFill>
                <a:srgbClr val="C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flex-shrink</a:t>
            </a:r>
            <a:r>
              <a:rPr lang="zh-CN" altLang="en-US" dirty="0" smtClean="0">
                <a:latin typeface="+mn-ea"/>
              </a:rPr>
              <a:t>属性定义了项目的缩小比例，默认为</a:t>
            </a:r>
            <a:r>
              <a:rPr lang="en-US" altLang="zh-CN" dirty="0" smtClean="0">
                <a:latin typeface="+mn-ea"/>
              </a:rPr>
              <a:t>1</a:t>
            </a:r>
            <a:r>
              <a:rPr lang="zh-CN" altLang="en-US" dirty="0" smtClean="0">
                <a:latin typeface="+mn-ea"/>
              </a:rPr>
              <a:t>，即如果空间不足，该项目将缩小。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.item {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  flex-shrink: &lt;number&gt;; /* default 1 */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>
                <a:latin typeface="+mn-ea"/>
              </a:rPr>
              <a:t>｝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675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357430"/>
            <a:ext cx="8229600" cy="404337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如果所有项目的</a:t>
            </a:r>
            <a:r>
              <a:rPr lang="en-US" altLang="zh-CN" dirty="0" smtClean="0"/>
              <a:t>flex-shrink</a:t>
            </a:r>
            <a:r>
              <a:rPr lang="zh-CN" altLang="en-US" dirty="0" smtClean="0"/>
              <a:t>属性都为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，当空间不足时，都将等比例缩小。如果一个项目的</a:t>
            </a:r>
            <a:r>
              <a:rPr lang="en-US" altLang="zh-CN" dirty="0" smtClean="0"/>
              <a:t>flex-shrink</a:t>
            </a:r>
            <a:r>
              <a:rPr lang="zh-CN" altLang="en-US" dirty="0" smtClean="0"/>
              <a:t>属性为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，其他项目都为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，则空间不足时，前者不缩小。</a:t>
            </a:r>
          </a:p>
          <a:p>
            <a:r>
              <a:rPr lang="zh-CN" altLang="en-US" dirty="0" smtClean="0"/>
              <a:t>负值对该属性无效。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7578" t="31250" r="40234" b="53125"/>
          <a:stretch>
            <a:fillRect/>
          </a:stretch>
        </p:blipFill>
        <p:spPr bwMode="auto">
          <a:xfrm>
            <a:off x="142844" y="214290"/>
            <a:ext cx="891546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11029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四、项目的属性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97905"/>
            <a:ext cx="9144000" cy="54292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4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flex-basis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属性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子容器基准大小。</a:t>
            </a:r>
            <a:r>
              <a:rPr lang="en-US" altLang="zh-CN" dirty="0">
                <a:latin typeface="+mn-ea"/>
              </a:rPr>
              <a:t>flex-basis </a:t>
            </a:r>
            <a:r>
              <a:rPr lang="zh-CN" altLang="en-US" dirty="0">
                <a:latin typeface="+mn-ea"/>
              </a:rPr>
              <a:t>表示在不伸缩的情况下子容器的原始尺寸。主轴为横向时代表宽度，主轴为纵向时代表高度。</a:t>
            </a:r>
            <a:endParaRPr lang="en-US" altLang="zh-CN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flex-basis</a:t>
            </a:r>
            <a:r>
              <a:rPr lang="zh-CN" altLang="en-US" dirty="0" smtClean="0">
                <a:latin typeface="+mn-ea"/>
              </a:rPr>
              <a:t>属性定义了在分配多余空间之前，项目占据的主轴空间（</a:t>
            </a:r>
            <a:r>
              <a:rPr lang="en-US" altLang="zh-CN" dirty="0" smtClean="0">
                <a:latin typeface="+mn-ea"/>
              </a:rPr>
              <a:t>main size</a:t>
            </a:r>
            <a:r>
              <a:rPr lang="zh-CN" altLang="en-US" dirty="0" smtClean="0">
                <a:latin typeface="+mn-ea"/>
              </a:rPr>
              <a:t>）。浏览器根据这个属性，计算主轴是否有多余空间。它的默认值为</a:t>
            </a:r>
            <a:r>
              <a:rPr lang="en-US" altLang="zh-CN" dirty="0" smtClean="0">
                <a:latin typeface="+mn-ea"/>
              </a:rPr>
              <a:t>auto</a:t>
            </a:r>
            <a:r>
              <a:rPr lang="zh-CN" altLang="en-US" dirty="0" smtClean="0">
                <a:latin typeface="+mn-ea"/>
              </a:rPr>
              <a:t>，即项目的本来大小。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.item {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  flex-basis: &lt;length&gt; | auto; /* default auto */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+mn-ea"/>
              </a:rPr>
              <a:t>}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它可以设为跟</a:t>
            </a:r>
            <a:r>
              <a:rPr lang="en-US" altLang="zh-CN" dirty="0" smtClean="0">
                <a:latin typeface="+mn-ea"/>
              </a:rPr>
              <a:t>width</a:t>
            </a:r>
            <a:r>
              <a:rPr lang="zh-CN" altLang="en-US" dirty="0" smtClean="0">
                <a:latin typeface="+mn-ea"/>
              </a:rPr>
              <a:t>或</a:t>
            </a:r>
            <a:r>
              <a:rPr lang="en-US" altLang="zh-CN" dirty="0" smtClean="0">
                <a:latin typeface="+mn-ea"/>
              </a:rPr>
              <a:t>height</a:t>
            </a:r>
            <a:r>
              <a:rPr lang="zh-CN" altLang="en-US" dirty="0" smtClean="0">
                <a:latin typeface="+mn-ea"/>
              </a:rPr>
              <a:t>属性一样的值（比如</a:t>
            </a:r>
            <a:r>
              <a:rPr lang="en-US" altLang="zh-CN" dirty="0" smtClean="0">
                <a:latin typeface="+mn-ea"/>
              </a:rPr>
              <a:t>350px</a:t>
            </a:r>
            <a:r>
              <a:rPr lang="zh-CN" altLang="en-US" dirty="0" smtClean="0">
                <a:latin typeface="+mn-ea"/>
              </a:rPr>
              <a:t>），则项目将占据固定空间。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3777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四、项目的属性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28736"/>
            <a:ext cx="9144000" cy="5429263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5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</a:rPr>
              <a:t>flex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</a:rPr>
              <a:t>属性</a:t>
            </a:r>
          </a:p>
          <a:p>
            <a:pPr lvl="1"/>
            <a:r>
              <a:rPr lang="en-US" altLang="zh-CN" dirty="0" smtClean="0">
                <a:latin typeface="+mn-ea"/>
              </a:rPr>
              <a:t>flex</a:t>
            </a:r>
            <a:r>
              <a:rPr lang="zh-CN" altLang="en-US" dirty="0" smtClean="0">
                <a:latin typeface="+mn-ea"/>
              </a:rPr>
              <a:t>属性是</a:t>
            </a:r>
            <a:r>
              <a:rPr lang="en-US" altLang="zh-CN" dirty="0" smtClean="0">
                <a:latin typeface="+mn-ea"/>
              </a:rPr>
              <a:t>flex-grow, flex-shrink </a:t>
            </a:r>
            <a:r>
              <a:rPr lang="zh-CN" altLang="en-US" dirty="0" smtClean="0">
                <a:latin typeface="+mn-ea"/>
              </a:rPr>
              <a:t>和 </a:t>
            </a:r>
            <a:r>
              <a:rPr lang="en-US" altLang="zh-CN" dirty="0" smtClean="0">
                <a:latin typeface="+mn-ea"/>
              </a:rPr>
              <a:t>flex-basis</a:t>
            </a:r>
            <a:r>
              <a:rPr lang="zh-CN" altLang="en-US" dirty="0" smtClean="0">
                <a:latin typeface="+mn-ea"/>
              </a:rPr>
              <a:t>的简写，默认值为</a:t>
            </a:r>
            <a:r>
              <a:rPr lang="en-US" altLang="zh-CN" dirty="0" smtClean="0">
                <a:latin typeface="+mn-ea"/>
              </a:rPr>
              <a:t>0 1 auto</a:t>
            </a:r>
            <a:r>
              <a:rPr lang="zh-CN" altLang="en-US" dirty="0" smtClean="0">
                <a:latin typeface="+mn-ea"/>
              </a:rPr>
              <a:t>。后两个属性可选。</a:t>
            </a:r>
          </a:p>
          <a:p>
            <a:pPr lvl="1"/>
            <a:r>
              <a:rPr lang="en-US" altLang="zh-CN" dirty="0" smtClean="0">
                <a:latin typeface="+mn-ea"/>
              </a:rPr>
              <a:t>.item {</a:t>
            </a:r>
          </a:p>
          <a:p>
            <a:pPr marL="457200" lvl="1" indent="0">
              <a:buNone/>
            </a:pPr>
            <a:r>
              <a:rPr lang="en-US" altLang="zh-CN" dirty="0" smtClean="0">
                <a:latin typeface="+mn-ea"/>
              </a:rPr>
              <a:t>  flex: none | [ &lt;'flex-grow'&gt; &lt;'flex-shrink'&gt;? || &lt;'flex-basis'&gt; ]</a:t>
            </a:r>
          </a:p>
          <a:p>
            <a:pPr marL="457200" lvl="1" indent="0">
              <a:buNone/>
            </a:pPr>
            <a:r>
              <a:rPr lang="en-US" altLang="zh-CN" dirty="0" smtClean="0">
                <a:latin typeface="+mn-ea"/>
              </a:rPr>
              <a:t>}</a:t>
            </a:r>
          </a:p>
          <a:p>
            <a:pPr lvl="1"/>
            <a:r>
              <a:rPr lang="zh-CN" altLang="en-US" dirty="0" smtClean="0">
                <a:latin typeface="+mn-ea"/>
              </a:rPr>
              <a:t>该属性有两个快捷值：</a:t>
            </a:r>
            <a:r>
              <a:rPr lang="en-US" altLang="zh-CN" dirty="0" smtClean="0">
                <a:latin typeface="+mn-ea"/>
              </a:rPr>
              <a:t>auto (1 1 auto) </a:t>
            </a:r>
            <a:r>
              <a:rPr lang="zh-CN" altLang="en-US" dirty="0" smtClean="0">
                <a:latin typeface="+mn-ea"/>
              </a:rPr>
              <a:t>和 </a:t>
            </a:r>
            <a:r>
              <a:rPr lang="en-US" altLang="zh-CN" dirty="0" smtClean="0">
                <a:latin typeface="+mn-ea"/>
              </a:rPr>
              <a:t>none (0 0 auto)</a:t>
            </a:r>
            <a:r>
              <a:rPr lang="zh-CN" altLang="en-US" dirty="0" smtClean="0">
                <a:latin typeface="+mn-ea"/>
              </a:rPr>
              <a:t>。</a:t>
            </a:r>
          </a:p>
          <a:p>
            <a:pPr lvl="1"/>
            <a:r>
              <a:rPr lang="zh-CN" altLang="en-US" dirty="0" smtClean="0">
                <a:latin typeface="+mn-ea"/>
              </a:rPr>
              <a:t>建议优先使用这个属性，而不是单独写三个分离的属性，因为浏览器会推算相关值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303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四、项目的属性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1500174"/>
            <a:ext cx="8858312" cy="535782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</a:rPr>
              <a:t>6</a:t>
            </a:r>
            <a:r>
              <a:rPr lang="zh-CN" altLang="en-US" b="1" dirty="0" smtClean="0">
                <a:solidFill>
                  <a:srgbClr val="C00000"/>
                </a:solidFill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</a:rPr>
              <a:t> align-self</a:t>
            </a:r>
            <a:r>
              <a:rPr lang="zh-CN" altLang="en-US" b="1" dirty="0" smtClean="0">
                <a:solidFill>
                  <a:srgbClr val="C00000"/>
                </a:solidFill>
              </a:rPr>
              <a:t>属性                （子）对齐方式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/>
              <a:t>align-self</a:t>
            </a:r>
            <a:r>
              <a:rPr lang="zh-CN" altLang="en-US" dirty="0" smtClean="0"/>
              <a:t>属性允许单个项目有与其他项目不一样的对齐方式，可覆盖</a:t>
            </a:r>
            <a:r>
              <a:rPr lang="en-US" altLang="zh-CN" dirty="0" smtClean="0"/>
              <a:t>align-items</a:t>
            </a:r>
            <a:r>
              <a:rPr lang="zh-CN" altLang="en-US" dirty="0" smtClean="0"/>
              <a:t>属性。默认值为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，表示继承父元素的</a:t>
            </a:r>
            <a:r>
              <a:rPr lang="en-US" altLang="zh-CN" dirty="0" smtClean="0"/>
              <a:t>align-items</a:t>
            </a:r>
            <a:r>
              <a:rPr lang="zh-CN" altLang="en-US" dirty="0" smtClean="0"/>
              <a:t>属性，如果没有父元素，则等同于</a:t>
            </a:r>
            <a:r>
              <a:rPr lang="en-US" altLang="zh-CN" dirty="0" smtClean="0"/>
              <a:t>stretch</a:t>
            </a:r>
            <a:r>
              <a:rPr lang="zh-CN" altLang="en-US" dirty="0" smtClean="0"/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.item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 align-self: auto | flex-start | flex-end | center | baseline | stretch;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}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438766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500702"/>
            <a:ext cx="8229600" cy="90009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该属性可能取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个值，除了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，其他都与</a:t>
            </a:r>
            <a:r>
              <a:rPr lang="en-US" altLang="zh-CN" dirty="0" smtClean="0"/>
              <a:t>align-items</a:t>
            </a:r>
            <a:r>
              <a:rPr lang="zh-CN" altLang="en-US" dirty="0" smtClean="0"/>
              <a:t>属性完全一致。</a:t>
            </a:r>
          </a:p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8164" t="42708" r="40234" b="19792"/>
          <a:stretch>
            <a:fillRect/>
          </a:stretch>
        </p:blipFill>
        <p:spPr bwMode="auto">
          <a:xfrm>
            <a:off x="0" y="571480"/>
            <a:ext cx="9157955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105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ea typeface="宋体" charset="-122"/>
              </a:rPr>
              <a:t>网格布局</a:t>
            </a:r>
            <a:r>
              <a:rPr lang="en-US" altLang="zh-CN" b="1" smtClean="0">
                <a:ea typeface="宋体" charset="-122"/>
              </a:rPr>
              <a:t>grid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0" y="801316"/>
            <a:ext cx="9144000" cy="6021288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defRPr/>
            </a:pPr>
            <a:r>
              <a:rPr lang="zh-CN" altLang="en-US" sz="2200" dirty="0" smtClean="0">
                <a:ea typeface="宋体" pitchFamily="2" charset="-122"/>
              </a:rPr>
              <a:t>启用网格容器   </a:t>
            </a:r>
            <a:r>
              <a:rPr lang="en-US" altLang="zh-CN" sz="2200" dirty="0" smtClean="0">
                <a:ea typeface="宋体" pitchFamily="2" charset="-122"/>
              </a:rPr>
              <a:t>display: grid | inline-grid | </a:t>
            </a:r>
            <a:r>
              <a:rPr lang="en-US" altLang="zh-CN" sz="2200" dirty="0" err="1" smtClean="0">
                <a:ea typeface="宋体" pitchFamily="2" charset="-122"/>
              </a:rPr>
              <a:t>subgrid</a:t>
            </a:r>
            <a:endParaRPr lang="en-US" altLang="zh-CN" sz="2200" dirty="0" smtClean="0">
              <a:ea typeface="宋体" pitchFamily="2" charset="-122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zh-CN" sz="2200" dirty="0" smtClean="0">
                <a:solidFill>
                  <a:srgbClr val="FF0000"/>
                </a:solidFill>
                <a:ea typeface="宋体" pitchFamily="2" charset="-122"/>
              </a:rPr>
              <a:t>grid</a:t>
            </a:r>
            <a:r>
              <a:rPr lang="zh-CN" altLang="en-US" sz="2200" dirty="0" smtClean="0">
                <a:ea typeface="宋体" pitchFamily="2" charset="-122"/>
              </a:rPr>
              <a:t>：定义一个块级的网格容器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2200" dirty="0" smtClean="0">
                <a:ea typeface="宋体" pitchFamily="2" charset="-122"/>
              </a:rPr>
              <a:t>inline-grid</a:t>
            </a:r>
            <a:r>
              <a:rPr lang="zh-CN" altLang="en-US" sz="2200" dirty="0" smtClean="0">
                <a:ea typeface="宋体" pitchFamily="2" charset="-122"/>
              </a:rPr>
              <a:t>：定义一个内联的网格容器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2200" dirty="0" err="1" smtClean="0">
                <a:ea typeface="宋体" pitchFamily="2" charset="-122"/>
              </a:rPr>
              <a:t>subgrid</a:t>
            </a:r>
            <a:r>
              <a:rPr lang="zh-CN" altLang="en-US" sz="2200" dirty="0" smtClean="0">
                <a:ea typeface="宋体" pitchFamily="2" charset="-122"/>
              </a:rPr>
              <a:t>：定义一个继承其父级网格容器的行和列的大小的网格容器，它是其父级网格容器的一个子项</a:t>
            </a:r>
            <a:r>
              <a:rPr lang="zh-CN" altLang="en-US" sz="2200" dirty="0" smtClean="0">
                <a:ea typeface="宋体" pitchFamily="2" charset="-122"/>
              </a:rPr>
              <a:t>。</a:t>
            </a:r>
            <a:endParaRPr lang="en-US" altLang="zh-CN" sz="2200" dirty="0" smtClean="0">
              <a:ea typeface="宋体" pitchFamily="2" charset="-122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600" dirty="0">
                <a:ea typeface="宋体" pitchFamily="2" charset="-122"/>
              </a:rPr>
              <a:t>类似于栅格</a:t>
            </a:r>
            <a:r>
              <a:rPr lang="zh-CN" altLang="en-US" sz="2600" dirty="0" smtClean="0">
                <a:ea typeface="宋体" pitchFamily="2" charset="-122"/>
              </a:rPr>
              <a:t>系统：先分行再分列</a:t>
            </a:r>
            <a:endParaRPr lang="en-US" altLang="zh-CN" sz="2600" dirty="0" smtClean="0">
              <a:ea typeface="宋体" pitchFamily="2" charset="-122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200" dirty="0" smtClean="0">
                <a:ea typeface="宋体" pitchFamily="2" charset="-122"/>
              </a:rPr>
              <a:t>注意：</a:t>
            </a:r>
            <a:r>
              <a:rPr lang="en-US" altLang="zh-CN" sz="2200" dirty="0" smtClean="0">
                <a:ea typeface="宋体" pitchFamily="2" charset="-122"/>
              </a:rPr>
              <a:t>column, float, clear</a:t>
            </a:r>
            <a:r>
              <a:rPr lang="zh-CN" altLang="en-US" sz="2200" dirty="0" smtClean="0">
                <a:ea typeface="宋体" pitchFamily="2" charset="-122"/>
              </a:rPr>
              <a:t>和</a:t>
            </a:r>
            <a:r>
              <a:rPr lang="en-US" altLang="zh-CN" sz="2200" dirty="0" smtClean="0">
                <a:ea typeface="宋体" pitchFamily="2" charset="-122"/>
              </a:rPr>
              <a:t>vertical-align</a:t>
            </a:r>
            <a:r>
              <a:rPr lang="zh-CN" altLang="en-US" sz="2200" dirty="0" smtClean="0">
                <a:ea typeface="宋体" pitchFamily="2" charset="-122"/>
              </a:rPr>
              <a:t>对网格容器没有效果。</a:t>
            </a:r>
            <a:endParaRPr lang="en-US" altLang="zh-CN" sz="2200" dirty="0" smtClean="0">
              <a:ea typeface="宋体" pitchFamily="2" charset="-122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200" dirty="0" smtClean="0">
                <a:ea typeface="宋体" pitchFamily="2" charset="-122"/>
              </a:rPr>
              <a:t>网格</a:t>
            </a:r>
            <a:r>
              <a:rPr lang="zh-CN" altLang="en-US" sz="2200" dirty="0" smtClean="0">
                <a:solidFill>
                  <a:srgbClr val="FF0000"/>
                </a:solidFill>
                <a:ea typeface="宋体" pitchFamily="2" charset="-122"/>
              </a:rPr>
              <a:t>容器</a:t>
            </a:r>
            <a:r>
              <a:rPr lang="zh-CN" altLang="en-US" sz="2200" dirty="0" smtClean="0">
                <a:ea typeface="宋体" pitchFamily="2" charset="-122"/>
              </a:rPr>
              <a:t>的属性</a:t>
            </a:r>
            <a:endParaRPr lang="en-US" altLang="zh-CN" sz="2200" dirty="0" smtClean="0">
              <a:ea typeface="宋体" pitchFamily="2" charset="-122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zh-CN" sz="2200" dirty="0" smtClean="0">
                <a:solidFill>
                  <a:srgbClr val="FF0000"/>
                </a:solidFill>
                <a:ea typeface="宋体" pitchFamily="2" charset="-122"/>
              </a:rPr>
              <a:t>grid-template-columns:</a:t>
            </a:r>
            <a:r>
              <a:rPr lang="en-US" altLang="zh-CN" sz="2200" dirty="0" smtClean="0">
                <a:ea typeface="宋体" pitchFamily="2" charset="-122"/>
              </a:rPr>
              <a:t> &lt;track-size&gt; ... | &lt;line-name&gt; &lt;track-size&gt; ...;</a:t>
            </a:r>
            <a:r>
              <a:rPr lang="zh-CN" altLang="en-US" sz="2200" dirty="0" smtClean="0">
                <a:ea typeface="宋体" pitchFamily="2" charset="-122"/>
              </a:rPr>
              <a:t>列宽</a:t>
            </a:r>
            <a:endParaRPr lang="en-US" altLang="zh-CN" sz="2200" dirty="0" smtClean="0">
              <a:ea typeface="宋体" pitchFamily="2" charset="-122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zh-CN" sz="2200" dirty="0" smtClean="0">
                <a:solidFill>
                  <a:srgbClr val="FF0000"/>
                </a:solidFill>
                <a:ea typeface="宋体" pitchFamily="2" charset="-122"/>
              </a:rPr>
              <a:t>grid-template-rows: </a:t>
            </a:r>
            <a:r>
              <a:rPr lang="en-US" altLang="zh-CN" sz="2200" dirty="0" smtClean="0">
                <a:ea typeface="宋体" pitchFamily="2" charset="-122"/>
              </a:rPr>
              <a:t>&lt;track-size&gt; ... | &lt;line-name&gt; &lt;track-size&gt; ...;</a:t>
            </a:r>
            <a:r>
              <a:rPr lang="zh-CN" altLang="en-US" sz="2200" dirty="0" smtClean="0">
                <a:ea typeface="宋体" pitchFamily="2" charset="-122"/>
              </a:rPr>
              <a:t>行高</a:t>
            </a:r>
            <a:endParaRPr lang="en-US" altLang="zh-CN" sz="2200" dirty="0" smtClean="0">
              <a:ea typeface="宋体" pitchFamily="2" charset="-122"/>
            </a:endParaRPr>
          </a:p>
          <a:p>
            <a:pPr lvl="2">
              <a:spcBef>
                <a:spcPts val="0"/>
              </a:spcBef>
              <a:defRPr/>
            </a:pPr>
            <a:r>
              <a:rPr lang="en-US" altLang="zh-CN" sz="1800" dirty="0" smtClean="0">
                <a:ea typeface="宋体" pitchFamily="2" charset="-122"/>
              </a:rPr>
              <a:t>&lt;track-size&gt;</a:t>
            </a:r>
            <a:r>
              <a:rPr lang="zh-CN" altLang="en-US" sz="1800" dirty="0" smtClean="0">
                <a:ea typeface="宋体" pitchFamily="2" charset="-122"/>
              </a:rPr>
              <a:t>：定义网格单元的宽高，其单位可以是一个长度</a:t>
            </a:r>
            <a:r>
              <a:rPr lang="en-US" altLang="zh-CN" sz="1800" dirty="0" smtClean="0">
                <a:ea typeface="宋体" pitchFamily="2" charset="-122"/>
              </a:rPr>
              <a:t>(</a:t>
            </a:r>
            <a:r>
              <a:rPr lang="zh-CN" altLang="en-US" sz="1800" dirty="0" smtClean="0">
                <a:ea typeface="宋体" pitchFamily="2" charset="-122"/>
              </a:rPr>
              <a:t>如</a:t>
            </a:r>
            <a:r>
              <a:rPr lang="en-US" altLang="zh-CN" sz="1800" dirty="0" err="1" smtClean="0">
                <a:ea typeface="宋体" pitchFamily="2" charset="-122"/>
              </a:rPr>
              <a:t>px</a:t>
            </a:r>
            <a:r>
              <a:rPr lang="zh-CN" altLang="en-US" sz="1800" dirty="0" smtClean="0">
                <a:ea typeface="宋体" pitchFamily="2" charset="-122"/>
              </a:rPr>
              <a:t>、</a:t>
            </a:r>
            <a:r>
              <a:rPr lang="en-US" altLang="zh-CN" sz="1800" dirty="0" err="1" smtClean="0">
                <a:ea typeface="宋体" pitchFamily="2" charset="-122"/>
              </a:rPr>
              <a:t>em</a:t>
            </a:r>
            <a:r>
              <a:rPr lang="zh-CN" altLang="en-US" sz="1800" dirty="0" smtClean="0">
                <a:ea typeface="宋体" pitchFamily="2" charset="-122"/>
              </a:rPr>
              <a:t>、</a:t>
            </a:r>
            <a:r>
              <a:rPr lang="en-US" altLang="zh-CN" sz="1800" dirty="0" smtClean="0">
                <a:ea typeface="宋体" pitchFamily="2" charset="-122"/>
              </a:rPr>
              <a:t>rem</a:t>
            </a:r>
            <a:r>
              <a:rPr lang="zh-CN" altLang="en-US" sz="1800" dirty="0" smtClean="0">
                <a:ea typeface="宋体" pitchFamily="2" charset="-122"/>
              </a:rPr>
              <a:t>、</a:t>
            </a:r>
            <a:r>
              <a:rPr lang="en-US" altLang="zh-CN" sz="1800" dirty="0" err="1" smtClean="0">
                <a:ea typeface="宋体" pitchFamily="2" charset="-122"/>
              </a:rPr>
              <a:t>vw</a:t>
            </a:r>
            <a:r>
              <a:rPr lang="zh-CN" altLang="en-US" sz="1800" dirty="0" smtClean="0">
                <a:ea typeface="宋体" pitchFamily="2" charset="-122"/>
              </a:rPr>
              <a:t>、</a:t>
            </a:r>
            <a:r>
              <a:rPr lang="en-US" altLang="zh-CN" sz="1800" dirty="0" err="1" smtClean="0">
                <a:ea typeface="宋体" pitchFamily="2" charset="-122"/>
              </a:rPr>
              <a:t>vh</a:t>
            </a:r>
            <a:r>
              <a:rPr lang="en-US" altLang="zh-CN" sz="1800" dirty="0" smtClean="0">
                <a:ea typeface="宋体" pitchFamily="2" charset="-122"/>
              </a:rPr>
              <a:t>)</a:t>
            </a:r>
            <a:r>
              <a:rPr lang="zh-CN" altLang="en-US" sz="1800" dirty="0" smtClean="0">
                <a:ea typeface="宋体" pitchFamily="2" charset="-122"/>
              </a:rPr>
              <a:t>或百分比，也可以是网格中自由空间的份数</a:t>
            </a:r>
            <a:r>
              <a:rPr lang="en-US" altLang="zh-CN" sz="1800" dirty="0" smtClean="0">
                <a:ea typeface="宋体" pitchFamily="2" charset="-122"/>
              </a:rPr>
              <a:t>(</a:t>
            </a:r>
            <a:r>
              <a:rPr lang="zh-CN" altLang="en-US" sz="1800" dirty="0" smtClean="0">
                <a:ea typeface="宋体" pitchFamily="2" charset="-122"/>
              </a:rPr>
              <a:t>单位为</a:t>
            </a:r>
            <a:r>
              <a:rPr lang="en-US" altLang="zh-CN" sz="1800" dirty="0" err="1" smtClean="0">
                <a:ea typeface="宋体" pitchFamily="2" charset="-122"/>
              </a:rPr>
              <a:t>fr</a:t>
            </a:r>
            <a:r>
              <a:rPr lang="en-US" altLang="zh-CN" sz="1800" dirty="0" smtClean="0">
                <a:ea typeface="宋体" pitchFamily="2" charset="-122"/>
              </a:rPr>
              <a:t>)</a:t>
            </a:r>
            <a:r>
              <a:rPr lang="zh-CN" altLang="en-US" sz="1800" dirty="0" smtClean="0">
                <a:ea typeface="宋体" pitchFamily="2" charset="-122"/>
              </a:rPr>
              <a:t>。</a:t>
            </a:r>
          </a:p>
          <a:p>
            <a:pPr lvl="2">
              <a:spcBef>
                <a:spcPts val="0"/>
              </a:spcBef>
              <a:defRPr/>
            </a:pPr>
            <a:r>
              <a:rPr lang="en-US" altLang="zh-CN" sz="1800" dirty="0" smtClean="0">
                <a:ea typeface="宋体" pitchFamily="2" charset="-122"/>
              </a:rPr>
              <a:t>&lt;line-name&gt;</a:t>
            </a:r>
            <a:r>
              <a:rPr lang="zh-CN" altLang="en-US" sz="1800" dirty="0" smtClean="0">
                <a:ea typeface="宋体" pitchFamily="2" charset="-122"/>
              </a:rPr>
              <a:t>：定义网格线的名称，它不是必须值。可以一个你选择的任意名字，当没有显示设定时，它的名字以数字表示。如格子线</a:t>
            </a:r>
            <a:endParaRPr lang="en-US" altLang="zh-CN" sz="1800" dirty="0" smtClean="0">
              <a:ea typeface="宋体" pitchFamily="2" charset="-122"/>
            </a:endParaRP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r>
              <a:rPr lang="zh-CN" altLang="en-US" sz="1800" dirty="0" smtClean="0">
                <a:solidFill>
                  <a:srgbClr val="FF0000"/>
                </a:solidFill>
                <a:ea typeface="宋体" pitchFamily="2" charset="-122"/>
              </a:rPr>
              <a:t>例如：</a:t>
            </a:r>
            <a:endParaRPr lang="en-US" altLang="zh-CN" sz="1800" dirty="0" smtClean="0">
              <a:solidFill>
                <a:srgbClr val="FF0000"/>
              </a:solidFill>
              <a:ea typeface="宋体" pitchFamily="2" charset="-122"/>
            </a:endParaRP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.container{   </a:t>
            </a: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  grid-template-columns: [first] 40px [line2] 50px [line3] auto [col4-start] 50px [five] 40px [end];   </a:t>
            </a: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  grid-template-rows: [row1-start] 25% [row1-end] 100px [third-line] auto [last-line];  </a:t>
            </a: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}</a:t>
            </a: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.</a:t>
            </a: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container {</a:t>
            </a: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  display: grid;</a:t>
            </a: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  grid-template-columns: 33.33% 33.33% 33.33%;</a:t>
            </a: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  grid-template-rows: 33.33% 33.33% 33.33%;</a:t>
            </a: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}</a:t>
            </a: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r>
              <a:rPr lang="zh-CN" altLang="en-US" sz="1800" dirty="0" smtClean="0">
                <a:solidFill>
                  <a:srgbClr val="FF0000"/>
                </a:solidFill>
                <a:ea typeface="宋体" pitchFamily="2" charset="-122"/>
              </a:rPr>
              <a:t>两栏式布局</a:t>
            </a: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:.wrapper 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{  </a:t>
            </a: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display: grid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;  </a:t>
            </a: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grid-template-columns: 70% 30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%;}</a:t>
            </a:r>
          </a:p>
          <a:p>
            <a:pPr marL="914400" lvl="2" indent="0">
              <a:spcBef>
                <a:spcPts val="0"/>
              </a:spcBef>
              <a:buFontTx/>
              <a:buNone/>
              <a:defRPr/>
            </a:pPr>
            <a:endParaRPr lang="en-US" altLang="zh-CN" sz="1800" dirty="0" smtClean="0">
              <a:solidFill>
                <a:srgbClr val="FF0000"/>
              </a:solidFill>
              <a:ea typeface="宋体" pitchFamily="2" charset="-122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200" dirty="0" smtClean="0">
                <a:ea typeface="宋体" pitchFamily="2" charset="-122"/>
              </a:rPr>
              <a:t>除了</a:t>
            </a:r>
            <a:r>
              <a:rPr lang="zh-CN" altLang="en-US" sz="2200" dirty="0">
                <a:ea typeface="宋体" pitchFamily="2" charset="-122"/>
              </a:rPr>
              <a:t>百分比的形式之外，还支持各种单位的组合形式，比如 </a:t>
            </a:r>
            <a:r>
              <a:rPr lang="en-US" altLang="zh-CN" sz="2200" dirty="0">
                <a:ea typeface="宋体" pitchFamily="2" charset="-122"/>
              </a:rPr>
              <a:t>grid-template-columns: 100px 20% 1em 1vw 20%; </a:t>
            </a:r>
            <a:endParaRPr lang="en-US" altLang="zh-CN" sz="22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7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751" y="-1339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自适应布局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192688"/>
          </a:xfrm>
        </p:spPr>
        <p:txBody>
          <a:bodyPr>
            <a:noAutofit/>
          </a:bodyPr>
          <a:lstStyle/>
          <a:p>
            <a:pPr>
              <a:lnSpc>
                <a:spcPct val="79000"/>
              </a:lnSpc>
              <a:spcBef>
                <a:spcPts val="0"/>
              </a:spcBef>
            </a:pPr>
            <a:r>
              <a:rPr lang="zh-CN" altLang="en-US" sz="2300" dirty="0"/>
              <a:t>在不同大小的设备上呈现同样的网页</a:t>
            </a:r>
            <a:r>
              <a:rPr lang="zh-CN" altLang="en-US" sz="2300" dirty="0" smtClean="0"/>
              <a:t>？</a:t>
            </a:r>
            <a:endParaRPr lang="en-US" altLang="zh-CN" sz="2300" dirty="0" smtClean="0"/>
          </a:p>
          <a:p>
            <a:pPr lvl="1">
              <a:lnSpc>
                <a:spcPct val="79000"/>
              </a:lnSpc>
              <a:spcBef>
                <a:spcPts val="0"/>
              </a:spcBef>
            </a:pPr>
            <a:r>
              <a:rPr lang="zh-CN" altLang="en-US" sz="1900" dirty="0"/>
              <a:t>为不同的设备提供不同的网页，比如专门提供一个</a:t>
            </a:r>
            <a:r>
              <a:rPr lang="en-US" altLang="zh-CN" sz="1900" dirty="0"/>
              <a:t>mobile</a:t>
            </a:r>
            <a:r>
              <a:rPr lang="zh-CN" altLang="en-US" sz="1900" dirty="0"/>
              <a:t>版本，或者</a:t>
            </a:r>
            <a:r>
              <a:rPr lang="en-US" altLang="zh-CN" sz="1900" dirty="0"/>
              <a:t>iPhone / iPad</a:t>
            </a:r>
            <a:r>
              <a:rPr lang="zh-CN" altLang="en-US" sz="1900" dirty="0"/>
              <a:t>版本。这样做固然保证了效果，但是比较麻烦，同时要维护好几个版本，而且如果一个网站有多个</a:t>
            </a:r>
            <a:r>
              <a:rPr lang="en-US" altLang="zh-CN" sz="1900" dirty="0"/>
              <a:t>portal</a:t>
            </a:r>
            <a:r>
              <a:rPr lang="zh-CN" altLang="en-US" sz="1900" dirty="0"/>
              <a:t>（入口），会大大增加架构设计的复杂度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pPr lvl="1">
              <a:lnSpc>
                <a:spcPct val="79000"/>
              </a:lnSpc>
              <a:spcBef>
                <a:spcPts val="0"/>
              </a:spcBef>
            </a:pPr>
            <a:r>
              <a:rPr lang="zh-CN" altLang="en-US" sz="1900" dirty="0"/>
              <a:t>让同一张网页自动适应不同大小的屏幕，根据屏幕宽度，自动调整布局（</a:t>
            </a:r>
            <a:r>
              <a:rPr lang="en-US" altLang="zh-CN" sz="1900" dirty="0"/>
              <a:t>layout</a:t>
            </a:r>
            <a:r>
              <a:rPr lang="zh-CN" altLang="en-US" sz="1900" dirty="0" smtClean="0"/>
              <a:t>），在网页</a:t>
            </a:r>
            <a:r>
              <a:rPr lang="en-US" altLang="zh-CN" sz="1900" dirty="0" smtClean="0"/>
              <a:t>head</a:t>
            </a:r>
            <a:r>
              <a:rPr lang="zh-CN" altLang="en-US" sz="1900" dirty="0" smtClean="0"/>
              <a:t>处加入一行：</a:t>
            </a:r>
            <a:endParaRPr lang="en-US" altLang="zh-CN" sz="1900" dirty="0" smtClean="0"/>
          </a:p>
          <a:p>
            <a:pPr lvl="2">
              <a:lnSpc>
                <a:spcPct val="79000"/>
              </a:lnSpc>
              <a:spcBef>
                <a:spcPts val="0"/>
              </a:spcBef>
            </a:pPr>
            <a:r>
              <a:rPr lang="en-US" altLang="zh-CN" sz="1500" dirty="0"/>
              <a:t>&lt;meta name</a:t>
            </a:r>
            <a:r>
              <a:rPr lang="en-US" altLang="zh-CN" sz="1500" dirty="0" smtClean="0"/>
              <a:t>=“viewport” </a:t>
            </a:r>
            <a:r>
              <a:rPr lang="en-US" altLang="zh-CN" sz="1500" dirty="0"/>
              <a:t>content</a:t>
            </a:r>
            <a:r>
              <a:rPr lang="en-US" altLang="zh-CN" sz="1500" dirty="0" smtClean="0"/>
              <a:t>=“width=device-width</a:t>
            </a:r>
            <a:r>
              <a:rPr lang="en-US" altLang="zh-CN" sz="1500" dirty="0"/>
              <a:t>, </a:t>
            </a:r>
            <a:r>
              <a:rPr lang="en-US" altLang="zh-CN" sz="1500" dirty="0" smtClean="0"/>
              <a:t>initial-scale=1” /&gt;</a:t>
            </a:r>
            <a:r>
              <a:rPr lang="zh-CN" altLang="en-US" sz="1500" dirty="0"/>
              <a:t>（网页宽度默认等于屏幕宽度（</a:t>
            </a:r>
            <a:r>
              <a:rPr lang="en-US" altLang="zh-CN" sz="1500" dirty="0"/>
              <a:t>width=device-width</a:t>
            </a:r>
            <a:r>
              <a:rPr lang="zh-CN" altLang="en-US" sz="1500" dirty="0"/>
              <a:t>），原始缩放比例（</a:t>
            </a:r>
            <a:r>
              <a:rPr lang="en-US" altLang="zh-CN" sz="1500" dirty="0"/>
              <a:t>initial-scale=1</a:t>
            </a:r>
            <a:r>
              <a:rPr lang="zh-CN" altLang="en-US" sz="1500" dirty="0"/>
              <a:t>）为</a:t>
            </a:r>
            <a:r>
              <a:rPr lang="en-US" altLang="zh-CN" sz="1500" dirty="0" smtClean="0"/>
              <a:t>1.0</a:t>
            </a:r>
            <a:r>
              <a:rPr lang="zh-CN" altLang="en-US" sz="1500" dirty="0" smtClean="0"/>
              <a:t>）</a:t>
            </a:r>
            <a:endParaRPr lang="en-US" altLang="zh-CN" sz="1500" dirty="0" smtClean="0"/>
          </a:p>
          <a:p>
            <a:pPr lvl="2">
              <a:lnSpc>
                <a:spcPct val="79000"/>
              </a:lnSpc>
              <a:spcBef>
                <a:spcPts val="0"/>
              </a:spcBef>
            </a:pPr>
            <a:r>
              <a:rPr lang="zh-CN" altLang="en-US" sz="1500" dirty="0" smtClean="0"/>
              <a:t>对</a:t>
            </a:r>
            <a:r>
              <a:rPr lang="en-US" altLang="zh-CN" sz="1500" dirty="0" smtClean="0"/>
              <a:t>IE678</a:t>
            </a:r>
            <a:r>
              <a:rPr lang="zh-CN" altLang="en-US" sz="1500" dirty="0" smtClean="0"/>
              <a:t>，</a:t>
            </a:r>
            <a:r>
              <a:rPr lang="en-US" altLang="zh-CN" sz="1500" dirty="0" smtClean="0"/>
              <a:t> </a:t>
            </a:r>
            <a:r>
              <a:rPr lang="en-US" altLang="zh-CN" sz="1500" dirty="0"/>
              <a:t>&lt;!--[if </a:t>
            </a:r>
            <a:r>
              <a:rPr lang="en-US" altLang="zh-CN" sz="1500" dirty="0" err="1"/>
              <a:t>lt</a:t>
            </a:r>
            <a:r>
              <a:rPr lang="en-US" altLang="zh-CN" sz="1500" dirty="0"/>
              <a:t> IE 9]&gt;</a:t>
            </a:r>
          </a:p>
          <a:p>
            <a:pPr marL="914400" lvl="2" indent="0">
              <a:lnSpc>
                <a:spcPct val="79000"/>
              </a:lnSpc>
              <a:spcBef>
                <a:spcPts val="0"/>
              </a:spcBef>
              <a:buNone/>
            </a:pPr>
            <a:r>
              <a:rPr lang="en-US" altLang="zh-CN" sz="1500" dirty="0" smtClean="0"/>
              <a:t>&lt;</a:t>
            </a:r>
            <a:r>
              <a:rPr lang="en-US" altLang="zh-CN" sz="1500" dirty="0"/>
              <a:t>script </a:t>
            </a:r>
            <a:r>
              <a:rPr lang="en-US" altLang="zh-CN" sz="1500" dirty="0" err="1"/>
              <a:t>src</a:t>
            </a:r>
            <a:r>
              <a:rPr lang="en-US" altLang="zh-CN" sz="1500" dirty="0"/>
              <a:t>="http://css3-mediaqueries-js.googlecode.com/</a:t>
            </a:r>
            <a:r>
              <a:rPr lang="en-US" altLang="zh-CN" sz="1500" dirty="0" err="1"/>
              <a:t>svn</a:t>
            </a:r>
            <a:r>
              <a:rPr lang="en-US" altLang="zh-CN" sz="1500" dirty="0"/>
              <a:t>/trunk/css3-mediaqueries.js"&gt;&lt;/script&gt;</a:t>
            </a:r>
          </a:p>
          <a:p>
            <a:pPr marL="914400" lvl="2" indent="0">
              <a:lnSpc>
                <a:spcPct val="79000"/>
              </a:lnSpc>
              <a:spcBef>
                <a:spcPts val="0"/>
              </a:spcBef>
              <a:buNone/>
            </a:pPr>
            <a:r>
              <a:rPr lang="en-US" altLang="zh-CN" sz="1500" dirty="0"/>
              <a:t> </a:t>
            </a:r>
            <a:r>
              <a:rPr lang="en-US" altLang="zh-CN" sz="1500" dirty="0" smtClean="0"/>
              <a:t>                        &lt;![</a:t>
            </a:r>
            <a:r>
              <a:rPr lang="en-US" altLang="zh-CN" sz="1500" dirty="0" err="1"/>
              <a:t>endif</a:t>
            </a:r>
            <a:r>
              <a:rPr lang="en-US" altLang="zh-CN" sz="1500" dirty="0"/>
              <a:t>]--&gt;</a:t>
            </a:r>
            <a:endParaRPr lang="en-US" altLang="zh-CN" sz="1500" dirty="0" smtClean="0"/>
          </a:p>
          <a:p>
            <a:pPr lvl="1">
              <a:lnSpc>
                <a:spcPct val="79000"/>
              </a:lnSpc>
              <a:spcBef>
                <a:spcPts val="0"/>
              </a:spcBef>
            </a:pPr>
            <a:r>
              <a:rPr lang="zh-CN" altLang="en-US" sz="1900" dirty="0"/>
              <a:t>不能使用绝对宽度的布局，也不能使用具有绝对宽度的元素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pPr lvl="2">
              <a:lnSpc>
                <a:spcPct val="79000"/>
              </a:lnSpc>
              <a:spcBef>
                <a:spcPts val="0"/>
              </a:spcBef>
            </a:pPr>
            <a:r>
              <a:rPr lang="en-US" altLang="zh-CN" sz="1500" dirty="0"/>
              <a:t>width: xx</a:t>
            </a:r>
            <a:r>
              <a:rPr lang="en-US" altLang="zh-CN" sz="1500" dirty="0" smtClean="0"/>
              <a:t>%;</a:t>
            </a:r>
          </a:p>
          <a:p>
            <a:pPr lvl="2">
              <a:lnSpc>
                <a:spcPct val="79000"/>
              </a:lnSpc>
              <a:spcBef>
                <a:spcPts val="0"/>
              </a:spcBef>
            </a:pPr>
            <a:r>
              <a:rPr lang="en-US" altLang="zh-CN" sz="1500" dirty="0" err="1"/>
              <a:t>width:auto</a:t>
            </a:r>
            <a:r>
              <a:rPr lang="en-US" altLang="zh-CN" sz="1500" dirty="0" smtClean="0"/>
              <a:t>;</a:t>
            </a:r>
          </a:p>
          <a:p>
            <a:pPr lvl="1">
              <a:lnSpc>
                <a:spcPct val="79000"/>
              </a:lnSpc>
              <a:spcBef>
                <a:spcPts val="0"/>
              </a:spcBef>
            </a:pPr>
            <a:r>
              <a:rPr lang="zh-CN" altLang="en-US" sz="1900" dirty="0"/>
              <a:t>字体也不能使用绝对大小（</a:t>
            </a:r>
            <a:r>
              <a:rPr lang="en-US" altLang="zh-CN" sz="1900" dirty="0" err="1"/>
              <a:t>px</a:t>
            </a:r>
            <a:r>
              <a:rPr lang="zh-CN" altLang="en-US" sz="1900" dirty="0"/>
              <a:t>），而只能使用相对</a:t>
            </a:r>
            <a:r>
              <a:rPr lang="zh-CN" altLang="en-US" sz="1900" dirty="0" smtClean="0"/>
              <a:t>大小，宽度用</a:t>
            </a:r>
            <a:r>
              <a:rPr lang="en-US" altLang="zh-CN" sz="1900" dirty="0" smtClean="0"/>
              <a:t>%</a:t>
            </a:r>
            <a:r>
              <a:rPr lang="zh-CN" altLang="en-US" sz="1900" dirty="0" smtClean="0"/>
              <a:t>，文字用</a:t>
            </a:r>
            <a:r>
              <a:rPr lang="en-US" altLang="zh-CN" sz="1900" dirty="0" smtClean="0"/>
              <a:t>em,rem,vw,</a:t>
            </a:r>
            <a:r>
              <a:rPr lang="en-US" altLang="zh-CN" sz="1900" dirty="0" err="1" smtClean="0"/>
              <a:t>vh</a:t>
            </a:r>
            <a:r>
              <a:rPr lang="en-US" altLang="zh-CN" sz="1900" dirty="0" smtClean="0"/>
              <a:t>,%,</a:t>
            </a:r>
            <a:r>
              <a:rPr lang="en-US" altLang="zh-CN" sz="1900" dirty="0" err="1" smtClean="0"/>
              <a:t>fr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pPr lvl="2">
              <a:lnSpc>
                <a:spcPct val="79000"/>
              </a:lnSpc>
              <a:spcBef>
                <a:spcPts val="0"/>
              </a:spcBef>
            </a:pPr>
            <a:r>
              <a:rPr lang="en-US" altLang="zh-CN" sz="1500" dirty="0"/>
              <a:t>body </a:t>
            </a:r>
            <a:r>
              <a:rPr lang="en-US" altLang="zh-CN" sz="1500" dirty="0" smtClean="0"/>
              <a:t>{ font</a:t>
            </a:r>
            <a:r>
              <a:rPr lang="en-US" altLang="zh-CN" sz="1500" dirty="0"/>
              <a:t>: normal 100% Helvetica, Arial, sans-serif</a:t>
            </a:r>
            <a:r>
              <a:rPr lang="en-US" altLang="zh-CN" sz="1500" dirty="0" smtClean="0"/>
              <a:t>; }</a:t>
            </a:r>
          </a:p>
          <a:p>
            <a:pPr lvl="2">
              <a:lnSpc>
                <a:spcPct val="79000"/>
              </a:lnSpc>
              <a:spcBef>
                <a:spcPts val="0"/>
              </a:spcBef>
            </a:pPr>
            <a:r>
              <a:rPr lang="pt-BR" altLang="zh-CN" sz="1500" dirty="0"/>
              <a:t>h1 </a:t>
            </a:r>
            <a:r>
              <a:rPr lang="pt-BR" altLang="zh-CN" sz="1500" dirty="0" smtClean="0"/>
              <a:t>{ font-size</a:t>
            </a:r>
            <a:r>
              <a:rPr lang="pt-BR" altLang="zh-CN" sz="1500" dirty="0"/>
              <a:t>: 1.5em; </a:t>
            </a:r>
            <a:r>
              <a:rPr lang="pt-BR" altLang="zh-CN" sz="1500" dirty="0" smtClean="0"/>
              <a:t>}    1.5</a:t>
            </a:r>
            <a:r>
              <a:rPr lang="zh-CN" altLang="en-US" sz="1500" dirty="0" smtClean="0"/>
              <a:t>倍</a:t>
            </a:r>
            <a:endParaRPr lang="pt-BR" altLang="zh-CN" sz="1500" dirty="0" smtClean="0"/>
          </a:p>
          <a:p>
            <a:pPr lvl="2">
              <a:lnSpc>
                <a:spcPct val="79000"/>
              </a:lnSpc>
              <a:spcBef>
                <a:spcPts val="0"/>
              </a:spcBef>
            </a:pPr>
            <a:r>
              <a:rPr lang="en-US" altLang="zh-CN" sz="1500" dirty="0"/>
              <a:t>small </a:t>
            </a:r>
            <a:r>
              <a:rPr lang="en-US" altLang="zh-CN" sz="1500" dirty="0" smtClean="0"/>
              <a:t>{ font-size</a:t>
            </a:r>
            <a:r>
              <a:rPr lang="en-US" altLang="zh-CN" sz="1500" dirty="0"/>
              <a:t>: 0.875em</a:t>
            </a:r>
            <a:r>
              <a:rPr lang="en-US" altLang="zh-CN" sz="1500" dirty="0" smtClean="0"/>
              <a:t>; }</a:t>
            </a:r>
          </a:p>
          <a:p>
            <a:pPr lvl="1">
              <a:lnSpc>
                <a:spcPct val="79000"/>
              </a:lnSpc>
              <a:spcBef>
                <a:spcPts val="0"/>
              </a:spcBef>
            </a:pPr>
            <a:r>
              <a:rPr lang="en-US" altLang="zh-CN" sz="1900" dirty="0"/>
              <a:t>"</a:t>
            </a:r>
            <a:r>
              <a:rPr lang="zh-CN" altLang="en-US" sz="1900" dirty="0"/>
              <a:t>流动布局</a:t>
            </a:r>
            <a:r>
              <a:rPr lang="en-US" altLang="zh-CN" sz="1900" dirty="0" smtClean="0"/>
              <a:t>"</a:t>
            </a:r>
            <a:r>
              <a:rPr lang="zh-CN" altLang="en-US" sz="1900" dirty="0" smtClean="0"/>
              <a:t>，</a:t>
            </a:r>
            <a:r>
              <a:rPr lang="zh-CN" altLang="en-US" sz="1900" dirty="0"/>
              <a:t>各个区块的位置都是浮动的，不是固定不变的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pPr lvl="1">
              <a:lnSpc>
                <a:spcPct val="79000"/>
              </a:lnSpc>
              <a:spcBef>
                <a:spcPts val="0"/>
              </a:spcBef>
            </a:pPr>
            <a:r>
              <a:rPr lang="zh-CN" altLang="en-US" sz="1900" dirty="0" smtClean="0"/>
              <a:t>绝对</a:t>
            </a:r>
            <a:r>
              <a:rPr lang="zh-CN" altLang="en-US" sz="1900" dirty="0"/>
              <a:t>定位（</a:t>
            </a:r>
            <a:r>
              <a:rPr lang="en-US" altLang="zh-CN" sz="1900" dirty="0"/>
              <a:t>position: absolute</a:t>
            </a:r>
            <a:r>
              <a:rPr lang="zh-CN" altLang="en-US" sz="1900" dirty="0"/>
              <a:t>）的使用，也要非常小心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pPr lvl="1">
              <a:lnSpc>
                <a:spcPct val="79000"/>
              </a:lnSpc>
              <a:spcBef>
                <a:spcPts val="0"/>
              </a:spcBef>
            </a:pPr>
            <a:r>
              <a:rPr lang="zh-CN" altLang="en-US" sz="1900" dirty="0"/>
              <a:t>选择加载</a:t>
            </a:r>
            <a:r>
              <a:rPr lang="en-US" altLang="zh-CN" sz="1900" dirty="0" smtClean="0"/>
              <a:t>CSS</a:t>
            </a:r>
          </a:p>
          <a:p>
            <a:pPr lvl="2">
              <a:lnSpc>
                <a:spcPct val="79000"/>
              </a:lnSpc>
              <a:spcBef>
                <a:spcPts val="0"/>
              </a:spcBef>
            </a:pPr>
            <a:r>
              <a:rPr lang="en-US" altLang="zh-CN" sz="1500" dirty="0"/>
              <a:t>&lt;link </a:t>
            </a:r>
            <a:r>
              <a:rPr lang="en-US" altLang="zh-CN" sz="1500" dirty="0" err="1"/>
              <a:t>rel</a:t>
            </a:r>
            <a:r>
              <a:rPr lang="en-US" altLang="zh-CN" sz="1500" dirty="0"/>
              <a:t>="</a:t>
            </a:r>
            <a:r>
              <a:rPr lang="en-US" altLang="zh-CN" sz="1500" dirty="0" err="1"/>
              <a:t>stylesheet</a:t>
            </a:r>
            <a:r>
              <a:rPr lang="en-US" altLang="zh-CN" sz="1500" dirty="0"/>
              <a:t>" type="</a:t>
            </a:r>
            <a:r>
              <a:rPr lang="en-US" altLang="zh-CN" sz="1500" dirty="0" smtClean="0"/>
              <a:t>text/</a:t>
            </a:r>
            <a:r>
              <a:rPr lang="en-US" altLang="zh-CN" sz="1500" dirty="0" err="1" smtClean="0"/>
              <a:t>css</a:t>
            </a:r>
            <a:r>
              <a:rPr lang="en-US" altLang="zh-CN" sz="1500" dirty="0" smtClean="0"/>
              <a:t>“ media</a:t>
            </a:r>
            <a:r>
              <a:rPr lang="en-US" altLang="zh-CN" sz="1500" dirty="0"/>
              <a:t>="screen and (max-device-width: 400px</a:t>
            </a:r>
            <a:r>
              <a:rPr lang="en-US" altLang="zh-CN" sz="1500" dirty="0" smtClean="0"/>
              <a:t>)“ </a:t>
            </a:r>
            <a:r>
              <a:rPr lang="en-US" altLang="zh-CN" sz="1500" dirty="0" err="1" smtClean="0"/>
              <a:t>href</a:t>
            </a:r>
            <a:r>
              <a:rPr lang="en-US" altLang="zh-CN" sz="1500" dirty="0"/>
              <a:t>="tinyScreen.css" </a:t>
            </a:r>
            <a:r>
              <a:rPr lang="en-US" altLang="zh-CN" sz="1500" dirty="0" smtClean="0"/>
              <a:t>/&gt;</a:t>
            </a:r>
          </a:p>
          <a:p>
            <a:pPr lvl="2">
              <a:lnSpc>
                <a:spcPct val="79000"/>
              </a:lnSpc>
              <a:spcBef>
                <a:spcPts val="0"/>
              </a:spcBef>
            </a:pPr>
            <a:r>
              <a:rPr lang="en-US" altLang="zh-CN" sz="1500" dirty="0"/>
              <a:t>@import  </a:t>
            </a:r>
            <a:r>
              <a:rPr lang="en-US" altLang="zh-CN" sz="1500" dirty="0" err="1"/>
              <a:t>url</a:t>
            </a:r>
            <a:r>
              <a:rPr lang="en-US" altLang="zh-CN" sz="1500" dirty="0"/>
              <a:t>("tinyScreen.css") screen and (max-device-width: 400px);</a:t>
            </a:r>
            <a:endParaRPr lang="en-US" altLang="zh-CN" sz="1500" dirty="0" smtClean="0"/>
          </a:p>
          <a:p>
            <a:pPr lvl="1">
              <a:lnSpc>
                <a:spcPct val="79000"/>
              </a:lnSpc>
              <a:spcBef>
                <a:spcPts val="0"/>
              </a:spcBef>
            </a:pPr>
            <a:r>
              <a:rPr lang="en-US" altLang="zh-CN" sz="1900" dirty="0"/>
              <a:t>CSS</a:t>
            </a:r>
            <a:r>
              <a:rPr lang="zh-CN" altLang="en-US" sz="1900" dirty="0"/>
              <a:t>的</a:t>
            </a:r>
            <a:r>
              <a:rPr lang="en-US" altLang="zh-CN" sz="1900" dirty="0"/>
              <a:t>@media</a:t>
            </a:r>
            <a:r>
              <a:rPr lang="zh-CN" altLang="en-US" sz="1900" dirty="0" smtClean="0"/>
              <a:t>规则：同</a:t>
            </a:r>
            <a:r>
              <a:rPr lang="zh-CN" altLang="en-US" sz="1900" dirty="0"/>
              <a:t>一个</a:t>
            </a:r>
            <a:r>
              <a:rPr lang="en-US" altLang="zh-CN" sz="1900" dirty="0"/>
              <a:t>CSS</a:t>
            </a:r>
            <a:r>
              <a:rPr lang="zh-CN" altLang="en-US" sz="1900" dirty="0"/>
              <a:t>文件中，也可以根据不同的屏幕分辨率，选择应用不同的</a:t>
            </a:r>
            <a:r>
              <a:rPr lang="en-US" altLang="zh-CN" sz="1900" dirty="0"/>
              <a:t>CSS</a:t>
            </a:r>
            <a:r>
              <a:rPr lang="zh-CN" altLang="en-US" sz="1900" dirty="0"/>
              <a:t>规则</a:t>
            </a:r>
            <a:r>
              <a:rPr lang="zh-CN" altLang="en-US" sz="1900" dirty="0" smtClean="0"/>
              <a:t>。</a:t>
            </a:r>
            <a:r>
              <a:rPr lang="en-US" altLang="zh-CN" sz="1900" dirty="0"/>
              <a:t>@media screen and (max-device-width: 400px) </a:t>
            </a:r>
            <a:r>
              <a:rPr lang="en-US" altLang="zh-CN" sz="1900" dirty="0" smtClean="0"/>
              <a:t>{  }</a:t>
            </a:r>
          </a:p>
          <a:p>
            <a:pPr lvl="1">
              <a:lnSpc>
                <a:spcPct val="79000"/>
              </a:lnSpc>
              <a:spcBef>
                <a:spcPts val="0"/>
              </a:spcBef>
            </a:pPr>
            <a:r>
              <a:rPr lang="zh-CN" altLang="en-US" sz="1900" dirty="0" smtClean="0"/>
              <a:t>图片、视频的</a:t>
            </a:r>
            <a:r>
              <a:rPr lang="zh-CN" altLang="en-US" sz="1900" dirty="0"/>
              <a:t>自适应（</a:t>
            </a:r>
            <a:r>
              <a:rPr lang="en-US" altLang="zh-CN" sz="1900" dirty="0"/>
              <a:t>fluid image</a:t>
            </a:r>
            <a:r>
              <a:rPr lang="zh-CN" altLang="en-US" sz="1900" dirty="0" smtClean="0"/>
              <a:t>）</a:t>
            </a:r>
            <a:endParaRPr lang="en-US" altLang="zh-CN" sz="1900" dirty="0" smtClean="0"/>
          </a:p>
          <a:p>
            <a:pPr lvl="2">
              <a:lnSpc>
                <a:spcPct val="79000"/>
              </a:lnSpc>
              <a:spcBef>
                <a:spcPts val="0"/>
              </a:spcBef>
            </a:pPr>
            <a:r>
              <a:rPr lang="en-US" altLang="zh-CN" sz="1500" dirty="0" err="1"/>
              <a:t>img</a:t>
            </a:r>
            <a:r>
              <a:rPr lang="en-US" altLang="zh-CN" sz="1500" dirty="0"/>
              <a:t>, object { max-width: 100</a:t>
            </a:r>
            <a:r>
              <a:rPr lang="en-US" altLang="zh-CN" sz="1500" dirty="0" smtClean="0"/>
              <a:t>%;}</a:t>
            </a:r>
          </a:p>
          <a:p>
            <a:pPr lvl="2">
              <a:lnSpc>
                <a:spcPct val="79000"/>
              </a:lnSpc>
              <a:spcBef>
                <a:spcPts val="0"/>
              </a:spcBef>
            </a:pPr>
            <a:r>
              <a:rPr lang="zh-CN" altLang="en-US" sz="1500" dirty="0" smtClean="0"/>
              <a:t>老版本</a:t>
            </a:r>
            <a:r>
              <a:rPr lang="en-US" altLang="zh-CN" sz="1500" dirty="0" smtClean="0"/>
              <a:t>IE</a:t>
            </a:r>
            <a:r>
              <a:rPr lang="zh-CN" altLang="en-US" sz="1500" dirty="0" smtClean="0"/>
              <a:t>写成</a:t>
            </a:r>
            <a:r>
              <a:rPr lang="en-US" altLang="zh-CN" sz="1500" dirty="0" err="1" smtClean="0"/>
              <a:t>img</a:t>
            </a:r>
            <a:r>
              <a:rPr lang="en-US" altLang="zh-CN" sz="1500" dirty="0" smtClean="0"/>
              <a:t>{width:100%}</a:t>
            </a:r>
            <a:r>
              <a:rPr lang="zh-CN" altLang="en-US" sz="1500" dirty="0" smtClean="0"/>
              <a:t>或</a:t>
            </a:r>
            <a:r>
              <a:rPr lang="en-US" altLang="zh-CN" sz="1500" dirty="0" err="1" smtClean="0"/>
              <a:t>img</a:t>
            </a:r>
            <a:r>
              <a:rPr lang="en-US" altLang="zh-CN" sz="1500" dirty="0" smtClean="0"/>
              <a:t>{-</a:t>
            </a:r>
            <a:r>
              <a:rPr lang="en-US" altLang="zh-CN" sz="1500" dirty="0" err="1" smtClean="0"/>
              <a:t>ms-interpolation-mode:bicubic</a:t>
            </a:r>
            <a:r>
              <a:rPr lang="en-US" altLang="zh-CN" sz="1500" smtClean="0"/>
              <a:t>;;}</a:t>
            </a:r>
            <a:endParaRPr lang="en-US" altLang="zh-CN" sz="1500" dirty="0" smtClean="0"/>
          </a:p>
          <a:p>
            <a:pPr lvl="1">
              <a:lnSpc>
                <a:spcPct val="79000"/>
              </a:lnSpc>
              <a:spcBef>
                <a:spcPts val="0"/>
              </a:spcBef>
            </a:pPr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8262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en-US" altLang="zh-CN" b="1" dirty="0" smtClean="0">
                <a:ea typeface="宋体" charset="-122"/>
              </a:rPr>
              <a:t>CSS</a:t>
            </a:r>
            <a:r>
              <a:rPr lang="zh-CN" altLang="en-US" b="1" dirty="0" smtClean="0">
                <a:ea typeface="宋体" charset="-122"/>
              </a:rPr>
              <a:t>的网格布局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0" y="692697"/>
            <a:ext cx="9144000" cy="6165304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200" dirty="0" smtClean="0">
                <a:ea typeface="宋体" pitchFamily="2" charset="-122"/>
              </a:rPr>
              <a:t>定义了容器的重复部分，可以使用</a:t>
            </a:r>
            <a:r>
              <a:rPr lang="en-US" altLang="zh-CN" sz="2200" dirty="0" smtClean="0">
                <a:ea typeface="宋体" pitchFamily="2" charset="-122"/>
              </a:rPr>
              <a:t>repeat()</a:t>
            </a:r>
            <a:r>
              <a:rPr lang="zh-CN" altLang="en-US" sz="2200" dirty="0" smtClean="0">
                <a:ea typeface="宋体" pitchFamily="2" charset="-122"/>
              </a:rPr>
              <a:t>方法来生成多个相同值</a:t>
            </a:r>
            <a:endParaRPr lang="en-US" altLang="zh-CN" sz="2200" dirty="0" smtClean="0">
              <a:ea typeface="宋体" pitchFamily="2" charset="-122"/>
            </a:endParaRP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.container{   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  grid-template-columns: repeat(3, 20px [col-start]) 5%;  }</a:t>
            </a:r>
            <a:r>
              <a:rPr lang="en-US" altLang="zh-CN" sz="1800" dirty="0" smtClean="0">
                <a:ea typeface="宋体" pitchFamily="2" charset="-122"/>
              </a:rPr>
              <a:t>/* </a:t>
            </a:r>
            <a:r>
              <a:rPr lang="zh-CN" altLang="en-US" sz="1800" dirty="0" smtClean="0">
                <a:ea typeface="宋体" pitchFamily="2" charset="-122"/>
              </a:rPr>
              <a:t>等价于 *</a:t>
            </a:r>
            <a:r>
              <a:rPr lang="en-US" altLang="zh-CN" sz="1800" dirty="0" smtClean="0">
                <a:ea typeface="宋体" pitchFamily="2" charset="-122"/>
              </a:rPr>
              <a:t>/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.container{   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  grid-template-columns: 20px [col-start] 20px [col-start] 20px [col-start] 5%;  }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.container 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{  </a:t>
            </a: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display: grid;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  grid-template-columns: repeat(auto-fill, 100px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);}/*auto-fill</a:t>
            </a:r>
            <a:r>
              <a:rPr lang="zh-CN" altLang="en-US" sz="1800" dirty="0" smtClean="0">
                <a:solidFill>
                  <a:srgbClr val="FF0000"/>
                </a:solidFill>
                <a:ea typeface="宋体" pitchFamily="2" charset="-122"/>
              </a:rPr>
              <a:t>自动</a:t>
            </a:r>
            <a:r>
              <a:rPr lang="zh-CN" altLang="en-US" sz="1800" dirty="0" smtClean="0">
                <a:solidFill>
                  <a:srgbClr val="FF0000"/>
                </a:solidFill>
                <a:ea typeface="宋体" pitchFamily="2" charset="-122"/>
              </a:rPr>
              <a:t>填充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*/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1800" dirty="0" smtClean="0">
                <a:solidFill>
                  <a:srgbClr val="FF0000"/>
                </a:solidFill>
                <a:ea typeface="宋体" pitchFamily="2" charset="-122"/>
              </a:rPr>
              <a:t>十二网格布局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:     grid-template-columns</a:t>
            </a: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: repeat(12, 1fr);</a:t>
            </a:r>
            <a:endParaRPr lang="en-US" altLang="zh-CN" sz="1800" dirty="0" smtClean="0">
              <a:solidFill>
                <a:srgbClr val="FF0000"/>
              </a:solidFill>
              <a:ea typeface="宋体" pitchFamily="2" charset="-122"/>
            </a:endParaRPr>
          </a:p>
          <a:p>
            <a:pPr marL="857250" lvl="1" indent="-342900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zh-CN" sz="2200" dirty="0" err="1" smtClean="0">
                <a:solidFill>
                  <a:srgbClr val="FF0000"/>
                </a:solidFill>
                <a:ea typeface="宋体" pitchFamily="2" charset="-122"/>
              </a:rPr>
              <a:t>fr</a:t>
            </a:r>
            <a:r>
              <a:rPr lang="zh-CN" altLang="en-US" sz="2200" dirty="0" smtClean="0">
                <a:ea typeface="宋体" pitchFamily="2" charset="-122"/>
              </a:rPr>
              <a:t>单元允许将网格容器中的自由空间设置为一个份数：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.container{   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  grid-template-columns: 1fr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itchFamily="2" charset="-122"/>
              </a:rPr>
              <a:t>1fr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 1fr;/*</a:t>
            </a:r>
            <a:r>
              <a:rPr lang="zh-CN" altLang="en-US" sz="1800" dirty="0" smtClean="0">
                <a:solidFill>
                  <a:srgbClr val="FF0000"/>
                </a:solidFill>
                <a:ea typeface="宋体" pitchFamily="2" charset="-122"/>
              </a:rPr>
              <a:t>每个子项设置为三分之一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*/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}</a:t>
            </a:r>
          </a:p>
          <a:p>
            <a:pPr marL="1257300" lvl="2" indent="-342900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1800" dirty="0" smtClean="0">
                <a:ea typeface="宋体" pitchFamily="2" charset="-122"/>
              </a:rPr>
              <a:t>注意：自由空间是在固定子项确定后开始计算的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.container{   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  grid-template-columns: 1fr 50px 1fr 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itchFamily="2" charset="-122"/>
              </a:rPr>
              <a:t>1fr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;  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}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grid-template-columns: 1fr </a:t>
            </a:r>
            <a:r>
              <a:rPr lang="en-US" altLang="zh-CN" sz="1800" dirty="0" err="1">
                <a:solidFill>
                  <a:srgbClr val="FF0000"/>
                </a:solidFill>
                <a:ea typeface="宋体" pitchFamily="2" charset="-122"/>
              </a:rPr>
              <a:t>1fr</a:t>
            </a: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ea typeface="宋体" pitchFamily="2" charset="-122"/>
              </a:rPr>
              <a:t>minmax</a:t>
            </a: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(100px, 1fr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);/*</a:t>
            </a:r>
            <a:r>
              <a:rPr lang="en-US" altLang="zh-CN" sz="1800" dirty="0" err="1" smtClean="0">
                <a:solidFill>
                  <a:srgbClr val="FF0000"/>
                </a:solidFill>
                <a:ea typeface="宋体" pitchFamily="2" charset="-122"/>
              </a:rPr>
              <a:t>minmax</a:t>
            </a:r>
            <a:r>
              <a:rPr lang="zh-CN" altLang="en-US" sz="1800" dirty="0" smtClean="0">
                <a:solidFill>
                  <a:srgbClr val="FF0000"/>
                </a:solidFill>
                <a:ea typeface="宋体" pitchFamily="2" charset="-122"/>
              </a:rPr>
              <a:t>数值最小最大范围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*/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宋体" pitchFamily="2" charset="-122"/>
              </a:rPr>
              <a:t>grid-template-columns: 100px auto 100px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;/*auto</a:t>
            </a:r>
            <a:r>
              <a:rPr lang="zh-CN" altLang="en-US" sz="1800" dirty="0" smtClean="0">
                <a:solidFill>
                  <a:srgbClr val="FF0000"/>
                </a:solidFill>
                <a:ea typeface="宋体" pitchFamily="2" charset="-122"/>
              </a:rPr>
              <a:t>浏览器</a:t>
            </a:r>
            <a:r>
              <a:rPr lang="zh-CN" altLang="en-US" sz="1800" dirty="0" smtClean="0">
                <a:solidFill>
                  <a:srgbClr val="FF0000"/>
                </a:solidFill>
                <a:ea typeface="宋体" pitchFamily="2" charset="-122"/>
              </a:rPr>
              <a:t>自己定宽度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*/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defRPr/>
            </a:pPr>
            <a:endParaRPr lang="en-US" altLang="zh-CN" sz="1800" dirty="0" smtClean="0">
              <a:solidFill>
                <a:srgbClr val="FF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228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en-US" altLang="zh-CN" b="1" dirty="0" smtClean="0">
                <a:ea typeface="宋体" charset="-122"/>
              </a:rPr>
              <a:t>CSS</a:t>
            </a:r>
            <a:r>
              <a:rPr lang="zh-CN" altLang="en-US" b="1" dirty="0" smtClean="0">
                <a:ea typeface="宋体" charset="-122"/>
              </a:rPr>
              <a:t>的网格布局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0" y="692697"/>
            <a:ext cx="9144000" cy="6165304"/>
          </a:xfrm>
        </p:spPr>
        <p:txBody>
          <a:bodyPr>
            <a:normAutofit lnSpcReduction="10000"/>
          </a:bodyPr>
          <a:lstStyle/>
          <a:p>
            <a:pPr lvl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zh-CN" sz="2200" dirty="0" smtClean="0">
                <a:ea typeface="宋体" pitchFamily="2" charset="-122"/>
              </a:rPr>
              <a:t>grid-template-areas</a:t>
            </a:r>
            <a:r>
              <a:rPr lang="zh-CN" altLang="en-US" sz="2200" dirty="0" smtClean="0">
                <a:ea typeface="宋体" pitchFamily="2" charset="-122"/>
              </a:rPr>
              <a:t>调用声明好的网格区域名称来放置对应的网格项目</a:t>
            </a:r>
            <a:r>
              <a:rPr lang="en-US" altLang="zh-CN" sz="2200" dirty="0" smtClean="0">
                <a:ea typeface="宋体" pitchFamily="2" charset="-122"/>
              </a:rPr>
              <a:t>,</a:t>
            </a:r>
            <a:r>
              <a:rPr lang="zh-CN" altLang="en-US" sz="2200" dirty="0" smtClean="0">
                <a:ea typeface="宋体" pitchFamily="2" charset="-122"/>
              </a:rPr>
              <a:t>指定区域</a:t>
            </a:r>
            <a:r>
              <a:rPr lang="en-US" altLang="zh-CN" sz="2200" dirty="0" smtClean="0">
                <a:ea typeface="宋体" pitchFamily="2" charset="-122"/>
              </a:rPr>
              <a:t>,</a:t>
            </a:r>
            <a:r>
              <a:rPr lang="zh-CN" altLang="en-US" sz="2200" dirty="0" smtClean="0">
                <a:ea typeface="宋体" pitchFamily="2" charset="-122"/>
              </a:rPr>
              <a:t>一个区域由单个或多个单元格组成</a:t>
            </a:r>
            <a:r>
              <a:rPr lang="zh-CN" altLang="en-US" sz="2200" dirty="0" smtClean="0">
                <a:ea typeface="宋体" pitchFamily="2" charset="-122"/>
              </a:rPr>
              <a:t>。先在父元素中用</a:t>
            </a:r>
            <a:r>
              <a:rPr lang="en-US" altLang="zh-CN" sz="2200" dirty="0" smtClean="0">
                <a:ea typeface="宋体" pitchFamily="2" charset="-122"/>
              </a:rPr>
              <a:t>grid-template-area</a:t>
            </a:r>
            <a:r>
              <a:rPr lang="zh-CN" altLang="en-US" sz="2200" dirty="0" smtClean="0">
                <a:ea typeface="宋体" pitchFamily="2" charset="-122"/>
              </a:rPr>
              <a:t>声明好对应的网格项目名，再在子元素中用</a:t>
            </a:r>
            <a:r>
              <a:rPr lang="en-US" altLang="zh-CN" sz="2200" dirty="0" smtClean="0">
                <a:ea typeface="宋体" pitchFamily="2" charset="-122"/>
              </a:rPr>
              <a:t>grid-area</a:t>
            </a:r>
            <a:r>
              <a:rPr lang="zh-CN" altLang="en-US" sz="2200" dirty="0" smtClean="0">
                <a:ea typeface="宋体" pitchFamily="2" charset="-122"/>
              </a:rPr>
              <a:t>写好对应的网格项目名</a:t>
            </a:r>
            <a:endParaRPr lang="en-US" altLang="zh-CN" sz="2200" dirty="0" smtClean="0">
              <a:ea typeface="宋体" pitchFamily="2" charset="-122"/>
            </a:endParaRP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.item-a{   grid-area: header;  } 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200" dirty="0" smtClean="0">
                <a:ea typeface="宋体" pitchFamily="2" charset="-122"/>
              </a:rPr>
              <a:t>九宫格布局</a:t>
            </a:r>
            <a:r>
              <a:rPr lang="en-US" altLang="zh-CN" sz="2200" dirty="0" smtClean="0">
                <a:ea typeface="宋体" pitchFamily="2" charset="-122"/>
              </a:rPr>
              <a:t>(</a:t>
            </a:r>
            <a:r>
              <a:rPr lang="zh-CN" altLang="en-US" sz="2200" dirty="0" smtClean="0">
                <a:solidFill>
                  <a:srgbClr val="FF0000"/>
                </a:solidFill>
                <a:ea typeface="宋体" pitchFamily="2" charset="-122"/>
              </a:rPr>
              <a:t>空格</a:t>
            </a:r>
            <a:r>
              <a:rPr lang="en-US" altLang="zh-CN" sz="2200" dirty="0" smtClean="0">
                <a:ea typeface="宋体" pitchFamily="2" charset="-122"/>
              </a:rPr>
              <a:t>):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.container {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display: grid;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grid-template-columns: 100px </a:t>
            </a:r>
            <a:r>
              <a:rPr lang="en-US" altLang="zh-CN" sz="1800" dirty="0" err="1">
                <a:ea typeface="宋体" pitchFamily="2" charset="-122"/>
              </a:rPr>
              <a:t>100px</a:t>
            </a:r>
            <a:r>
              <a:rPr lang="en-US" altLang="zh-CN" sz="1800" dirty="0">
                <a:ea typeface="宋体" pitchFamily="2" charset="-122"/>
              </a:rPr>
              <a:t> </a:t>
            </a:r>
            <a:r>
              <a:rPr lang="en-US" altLang="zh-CN" sz="1800" dirty="0" err="1">
                <a:ea typeface="宋体" pitchFamily="2" charset="-122"/>
              </a:rPr>
              <a:t>100px</a:t>
            </a:r>
            <a:r>
              <a:rPr lang="en-US" altLang="zh-CN" sz="1800" dirty="0">
                <a:ea typeface="宋体" pitchFamily="2" charset="-122"/>
              </a:rPr>
              <a:t>;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grid-template-rows: 100px </a:t>
            </a:r>
            <a:r>
              <a:rPr lang="en-US" altLang="zh-CN" sz="1800" dirty="0" err="1">
                <a:ea typeface="宋体" pitchFamily="2" charset="-122"/>
              </a:rPr>
              <a:t>100px</a:t>
            </a:r>
            <a:r>
              <a:rPr lang="en-US" altLang="zh-CN" sz="1800" dirty="0">
                <a:ea typeface="宋体" pitchFamily="2" charset="-122"/>
              </a:rPr>
              <a:t> </a:t>
            </a:r>
            <a:r>
              <a:rPr lang="en-US" altLang="zh-CN" sz="1800" dirty="0" err="1">
                <a:ea typeface="宋体" pitchFamily="2" charset="-122"/>
              </a:rPr>
              <a:t>100px</a:t>
            </a:r>
            <a:r>
              <a:rPr lang="en-US" altLang="zh-CN" sz="1800" dirty="0">
                <a:ea typeface="宋体" pitchFamily="2" charset="-122"/>
              </a:rPr>
              <a:t>;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grid-template-areas: 'a b c'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                    </a:t>
            </a:r>
            <a:r>
              <a:rPr lang="en-US" altLang="zh-CN" sz="1800" dirty="0" smtClean="0">
                <a:ea typeface="宋体" pitchFamily="2" charset="-122"/>
              </a:rPr>
              <a:t>                 </a:t>
            </a:r>
            <a:r>
              <a:rPr lang="en-US" altLang="zh-CN" sz="1800" dirty="0">
                <a:ea typeface="宋体" pitchFamily="2" charset="-122"/>
              </a:rPr>
              <a:t>'d e f'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                    </a:t>
            </a:r>
            <a:r>
              <a:rPr lang="en-US" altLang="zh-CN" sz="1800" dirty="0" smtClean="0">
                <a:ea typeface="宋体" pitchFamily="2" charset="-122"/>
              </a:rPr>
              <a:t>                 </a:t>
            </a:r>
            <a:r>
              <a:rPr lang="en-US" altLang="zh-CN" sz="1800" dirty="0">
                <a:ea typeface="宋体" pitchFamily="2" charset="-122"/>
              </a:rPr>
              <a:t>'g h </a:t>
            </a:r>
            <a:r>
              <a:rPr lang="en-US" altLang="zh-CN" sz="1800" dirty="0" err="1">
                <a:ea typeface="宋体" pitchFamily="2" charset="-122"/>
              </a:rPr>
              <a:t>i</a:t>
            </a:r>
            <a:r>
              <a:rPr lang="en-US" altLang="zh-CN" sz="1800" dirty="0" smtClean="0">
                <a:ea typeface="宋体" pitchFamily="2" charset="-122"/>
              </a:rPr>
              <a:t>';}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zh-CN" altLang="en-US" sz="1800" dirty="0">
                <a:ea typeface="宋体" pitchFamily="2" charset="-122"/>
              </a:rPr>
              <a:t>多个单元格合并成一个区域的写法如下。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 smtClean="0">
                <a:ea typeface="宋体" pitchFamily="2" charset="-122"/>
              </a:rPr>
              <a:t>grid-template-areas</a:t>
            </a:r>
            <a:r>
              <a:rPr lang="en-US" altLang="zh-CN" sz="1800" dirty="0">
                <a:ea typeface="宋体" pitchFamily="2" charset="-122"/>
              </a:rPr>
              <a:t>: 'a </a:t>
            </a:r>
            <a:r>
              <a:rPr lang="en-US" altLang="zh-CN" sz="1800" dirty="0" err="1">
                <a:ea typeface="宋体" pitchFamily="2" charset="-122"/>
              </a:rPr>
              <a:t>a</a:t>
            </a:r>
            <a:r>
              <a:rPr lang="en-US" altLang="zh-CN" sz="1800" dirty="0">
                <a:ea typeface="宋体" pitchFamily="2" charset="-122"/>
              </a:rPr>
              <a:t> </a:t>
            </a:r>
            <a:r>
              <a:rPr lang="en-US" altLang="zh-CN" sz="1800" dirty="0" err="1">
                <a:ea typeface="宋体" pitchFamily="2" charset="-122"/>
              </a:rPr>
              <a:t>a</a:t>
            </a:r>
            <a:r>
              <a:rPr lang="en-US" altLang="zh-CN" sz="1800" dirty="0">
                <a:ea typeface="宋体" pitchFamily="2" charset="-122"/>
              </a:rPr>
              <a:t>'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                  </a:t>
            </a:r>
            <a:r>
              <a:rPr lang="en-US" altLang="zh-CN" sz="1800" dirty="0" smtClean="0">
                <a:ea typeface="宋体" pitchFamily="2" charset="-122"/>
              </a:rPr>
              <a:t>                  </a:t>
            </a:r>
            <a:r>
              <a:rPr lang="en-US" altLang="zh-CN" sz="1800" dirty="0">
                <a:ea typeface="宋体" pitchFamily="2" charset="-122"/>
              </a:rPr>
              <a:t>'b </a:t>
            </a:r>
            <a:r>
              <a:rPr lang="en-US" altLang="zh-CN" sz="1800" dirty="0" err="1">
                <a:ea typeface="宋体" pitchFamily="2" charset="-122"/>
              </a:rPr>
              <a:t>b</a:t>
            </a:r>
            <a:r>
              <a:rPr lang="en-US" altLang="zh-CN" sz="1800" dirty="0">
                <a:ea typeface="宋体" pitchFamily="2" charset="-122"/>
              </a:rPr>
              <a:t> </a:t>
            </a:r>
            <a:r>
              <a:rPr lang="en-US" altLang="zh-CN" sz="1800" dirty="0" err="1">
                <a:ea typeface="宋体" pitchFamily="2" charset="-122"/>
              </a:rPr>
              <a:t>b</a:t>
            </a:r>
            <a:r>
              <a:rPr lang="en-US" altLang="zh-CN" sz="1800" dirty="0">
                <a:ea typeface="宋体" pitchFamily="2" charset="-122"/>
              </a:rPr>
              <a:t>'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                  </a:t>
            </a:r>
            <a:r>
              <a:rPr lang="en-US" altLang="zh-CN" sz="1800" dirty="0" smtClean="0">
                <a:ea typeface="宋体" pitchFamily="2" charset="-122"/>
              </a:rPr>
              <a:t>                   </a:t>
            </a:r>
            <a:r>
              <a:rPr lang="en-US" altLang="zh-CN" sz="1800" dirty="0">
                <a:ea typeface="宋体" pitchFamily="2" charset="-122"/>
              </a:rPr>
              <a:t>'c </a:t>
            </a:r>
            <a:r>
              <a:rPr lang="en-US" altLang="zh-CN" sz="1800" dirty="0" err="1">
                <a:ea typeface="宋体" pitchFamily="2" charset="-122"/>
              </a:rPr>
              <a:t>c</a:t>
            </a:r>
            <a:r>
              <a:rPr lang="en-US" altLang="zh-CN" sz="1800" dirty="0">
                <a:ea typeface="宋体" pitchFamily="2" charset="-122"/>
              </a:rPr>
              <a:t> </a:t>
            </a:r>
            <a:r>
              <a:rPr lang="en-US" altLang="zh-CN" sz="1800" dirty="0" err="1" smtClean="0">
                <a:ea typeface="宋体" pitchFamily="2" charset="-122"/>
              </a:rPr>
              <a:t>c</a:t>
            </a:r>
            <a:r>
              <a:rPr lang="en-US" altLang="zh-CN" sz="1800" dirty="0" smtClean="0">
                <a:ea typeface="宋体" pitchFamily="2" charset="-122"/>
              </a:rPr>
              <a:t>‘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grid-template-areas: "header </a:t>
            </a:r>
            <a:r>
              <a:rPr lang="en-US" altLang="zh-CN" sz="1800" dirty="0" err="1">
                <a:ea typeface="宋体" pitchFamily="2" charset="-122"/>
              </a:rPr>
              <a:t>header</a:t>
            </a:r>
            <a:r>
              <a:rPr lang="en-US" altLang="zh-CN" sz="1800" dirty="0">
                <a:ea typeface="宋体" pitchFamily="2" charset="-122"/>
              </a:rPr>
              <a:t> </a:t>
            </a:r>
            <a:r>
              <a:rPr lang="en-US" altLang="zh-CN" sz="1800" dirty="0" err="1">
                <a:ea typeface="宋体" pitchFamily="2" charset="-122"/>
              </a:rPr>
              <a:t>header</a:t>
            </a:r>
            <a:r>
              <a:rPr lang="en-US" altLang="zh-CN" sz="1800" dirty="0">
                <a:ea typeface="宋体" pitchFamily="2" charset="-122"/>
              </a:rPr>
              <a:t>"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                  </a:t>
            </a:r>
            <a:r>
              <a:rPr lang="en-US" altLang="zh-CN" sz="1800" dirty="0" smtClean="0">
                <a:ea typeface="宋体" pitchFamily="2" charset="-122"/>
              </a:rPr>
              <a:t>                 </a:t>
            </a:r>
            <a:r>
              <a:rPr lang="en-US" altLang="zh-CN" sz="1800" dirty="0">
                <a:ea typeface="宋体" pitchFamily="2" charset="-122"/>
              </a:rPr>
              <a:t>"main </a:t>
            </a:r>
            <a:r>
              <a:rPr lang="en-US" altLang="zh-CN" sz="1800" dirty="0" err="1">
                <a:ea typeface="宋体" pitchFamily="2" charset="-122"/>
              </a:rPr>
              <a:t>main</a:t>
            </a:r>
            <a:r>
              <a:rPr lang="en-US" altLang="zh-CN" sz="1800" dirty="0">
                <a:ea typeface="宋体" pitchFamily="2" charset="-122"/>
              </a:rPr>
              <a:t> sidebar"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                   </a:t>
            </a:r>
            <a:r>
              <a:rPr lang="en-US" altLang="zh-CN" sz="1800" dirty="0" smtClean="0">
                <a:ea typeface="宋体" pitchFamily="2" charset="-122"/>
              </a:rPr>
              <a:t>                "</a:t>
            </a:r>
            <a:r>
              <a:rPr lang="en-US" altLang="zh-CN" sz="1800" dirty="0">
                <a:ea typeface="宋体" pitchFamily="2" charset="-122"/>
              </a:rPr>
              <a:t>footer </a:t>
            </a:r>
            <a:r>
              <a:rPr lang="en-US" altLang="zh-CN" sz="1800" dirty="0" err="1">
                <a:ea typeface="宋体" pitchFamily="2" charset="-122"/>
              </a:rPr>
              <a:t>footer</a:t>
            </a:r>
            <a:r>
              <a:rPr lang="en-US" altLang="zh-CN" sz="1800" dirty="0">
                <a:ea typeface="宋体" pitchFamily="2" charset="-122"/>
              </a:rPr>
              <a:t> </a:t>
            </a:r>
            <a:r>
              <a:rPr lang="en-US" altLang="zh-CN" sz="1800" dirty="0" err="1">
                <a:ea typeface="宋体" pitchFamily="2" charset="-122"/>
              </a:rPr>
              <a:t>footer</a:t>
            </a:r>
            <a:r>
              <a:rPr lang="en-US" altLang="zh-CN" sz="1800" dirty="0" smtClean="0">
                <a:ea typeface="宋体" pitchFamily="2" charset="-122"/>
              </a:rPr>
              <a:t>";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zh-CN" altLang="en-US" sz="1800" dirty="0" smtClean="0">
                <a:ea typeface="宋体" pitchFamily="2" charset="-122"/>
              </a:rPr>
              <a:t>中间某个单元格没有指定区域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ea typeface="宋体" pitchFamily="2" charset="-122"/>
              </a:rPr>
              <a:t>点</a:t>
            </a:r>
            <a:r>
              <a:rPr lang="en-US" altLang="zh-CN" sz="1800" dirty="0" smtClean="0">
                <a:solidFill>
                  <a:srgbClr val="FF0000"/>
                </a:solidFill>
                <a:ea typeface="宋体" pitchFamily="2" charset="-122"/>
              </a:rPr>
              <a:t>)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grid-template-areas: 'a . c'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                   </a:t>
            </a:r>
            <a:r>
              <a:rPr lang="en-US" altLang="zh-CN" sz="1800" dirty="0" smtClean="0">
                <a:ea typeface="宋体" pitchFamily="2" charset="-122"/>
              </a:rPr>
              <a:t>                'd </a:t>
            </a:r>
            <a:r>
              <a:rPr lang="en-US" altLang="zh-CN" sz="1800" dirty="0">
                <a:ea typeface="宋体" pitchFamily="2" charset="-122"/>
              </a:rPr>
              <a:t>. f'</a:t>
            </a: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1800" dirty="0">
                <a:ea typeface="宋体" pitchFamily="2" charset="-122"/>
              </a:rPr>
              <a:t>                    </a:t>
            </a:r>
            <a:r>
              <a:rPr lang="en-US" altLang="zh-CN" sz="1800" dirty="0" smtClean="0">
                <a:ea typeface="宋体" pitchFamily="2" charset="-122"/>
              </a:rPr>
              <a:t>                 </a:t>
            </a:r>
            <a:r>
              <a:rPr lang="en-US" altLang="zh-CN" sz="1800" dirty="0">
                <a:ea typeface="宋体" pitchFamily="2" charset="-122"/>
              </a:rPr>
              <a:t>'g . </a:t>
            </a:r>
            <a:r>
              <a:rPr lang="en-US" altLang="zh-CN" sz="1800" dirty="0" err="1">
                <a:ea typeface="宋体" pitchFamily="2" charset="-122"/>
              </a:rPr>
              <a:t>i</a:t>
            </a:r>
            <a:r>
              <a:rPr lang="en-US" altLang="zh-CN" sz="1800" dirty="0">
                <a:ea typeface="宋体" pitchFamily="2" charset="-122"/>
              </a:rPr>
              <a:t>';</a:t>
            </a:r>
            <a:endParaRPr lang="en-US" altLang="zh-CN" sz="18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04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en-US" altLang="zh-CN" b="1" dirty="0" smtClean="0">
                <a:ea typeface="宋体" charset="-122"/>
              </a:rPr>
              <a:t>CSS</a:t>
            </a:r>
            <a:r>
              <a:rPr lang="zh-CN" altLang="en-US" b="1" dirty="0" smtClean="0">
                <a:ea typeface="宋体" charset="-122"/>
              </a:rPr>
              <a:t>的网格布局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0" y="692697"/>
            <a:ext cx="9144000" cy="6165304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zh-CN" sz="2200" dirty="0" smtClean="0">
                <a:ea typeface="宋体" pitchFamily="2" charset="-122"/>
              </a:rPr>
              <a:t>grid-template-areas</a:t>
            </a:r>
            <a:r>
              <a:rPr lang="zh-CN" altLang="en-US" sz="2200" dirty="0" smtClean="0">
                <a:ea typeface="宋体" pitchFamily="2" charset="-122"/>
              </a:rPr>
              <a:t>通过</a:t>
            </a:r>
            <a:r>
              <a:rPr lang="zh-CN" altLang="en-US" sz="2200" dirty="0">
                <a:ea typeface="宋体" pitchFamily="2" charset="-122"/>
              </a:rPr>
              <a:t>引用 </a:t>
            </a:r>
            <a:r>
              <a:rPr lang="en-US" altLang="zh-CN" sz="2200" dirty="0">
                <a:ea typeface="宋体" pitchFamily="2" charset="-122"/>
              </a:rPr>
              <a:t>grid-area </a:t>
            </a:r>
            <a:r>
              <a:rPr lang="zh-CN" altLang="en-US" sz="2200" dirty="0">
                <a:ea typeface="宋体" pitchFamily="2" charset="-122"/>
              </a:rPr>
              <a:t>属性指定的 网格区域</a:t>
            </a:r>
            <a:r>
              <a:rPr lang="en-US" altLang="zh-CN" sz="2200" dirty="0">
                <a:ea typeface="宋体" pitchFamily="2" charset="-122"/>
              </a:rPr>
              <a:t>(Grid Area) </a:t>
            </a:r>
            <a:r>
              <a:rPr lang="zh-CN" altLang="en-US" sz="2200" dirty="0">
                <a:ea typeface="宋体" pitchFamily="2" charset="-122"/>
              </a:rPr>
              <a:t>名称来定义网格模板。重复网格区域的名称导致内容跨越这些</a:t>
            </a:r>
            <a:r>
              <a:rPr lang="zh-CN" altLang="en-US" sz="2200" dirty="0" smtClean="0">
                <a:ea typeface="宋体" pitchFamily="2" charset="-122"/>
              </a:rPr>
              <a:t>单元格（类似合并单元格的效果）。</a:t>
            </a:r>
            <a:r>
              <a:rPr lang="zh-CN" altLang="en-US" sz="2200" dirty="0">
                <a:solidFill>
                  <a:srgbClr val="FF0000"/>
                </a:solidFill>
                <a:ea typeface="宋体" pitchFamily="2" charset="-122"/>
              </a:rPr>
              <a:t>一个点号（</a:t>
            </a:r>
            <a:r>
              <a:rPr lang="en-US" altLang="zh-CN" sz="2200" dirty="0">
                <a:solidFill>
                  <a:srgbClr val="FF0000"/>
                </a:solidFill>
                <a:ea typeface="宋体" pitchFamily="2" charset="-122"/>
              </a:rPr>
              <a:t>.</a:t>
            </a:r>
            <a:r>
              <a:rPr lang="zh-CN" altLang="en-US" sz="2200" dirty="0">
                <a:solidFill>
                  <a:srgbClr val="FF0000"/>
                </a:solidFill>
                <a:ea typeface="宋体" pitchFamily="2" charset="-122"/>
              </a:rPr>
              <a:t>）代表一个空的网格单元</a:t>
            </a:r>
            <a:r>
              <a:rPr lang="zh-CN" altLang="en-US" sz="2200" dirty="0" smtClean="0">
                <a:solidFill>
                  <a:srgbClr val="FF0000"/>
                </a:solidFill>
                <a:ea typeface="宋体" pitchFamily="2" charset="-122"/>
              </a:rPr>
              <a:t>。</a:t>
            </a:r>
            <a:endParaRPr lang="en-US" altLang="zh-CN" sz="2200" dirty="0" smtClean="0">
              <a:solidFill>
                <a:srgbClr val="FF0000"/>
              </a:solidFill>
              <a:ea typeface="宋体" pitchFamily="2" charset="-122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zh-CN" altLang="en-US" sz="2200" dirty="0" smtClean="0">
                <a:ea typeface="宋体" pitchFamily="2" charset="-122"/>
              </a:rPr>
              <a:t> </a:t>
            </a:r>
            <a:r>
              <a:rPr lang="en-US" altLang="zh-CN" sz="2200" dirty="0">
                <a:ea typeface="宋体" pitchFamily="2" charset="-122"/>
              </a:rPr>
              <a:t>grid-template-areas: </a:t>
            </a:r>
            <a:endParaRPr lang="en-US" altLang="zh-CN" sz="2200" dirty="0" smtClean="0">
              <a:ea typeface="宋体" pitchFamily="2" charset="-122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2200" dirty="0" smtClean="0">
                <a:ea typeface="宋体" pitchFamily="2" charset="-122"/>
              </a:rPr>
              <a:t>“</a:t>
            </a:r>
            <a:r>
              <a:rPr lang="en-US" altLang="zh-CN" sz="2200" dirty="0">
                <a:ea typeface="宋体" pitchFamily="2" charset="-122"/>
              </a:rPr>
              <a:t>header </a:t>
            </a:r>
            <a:r>
              <a:rPr lang="en-US" altLang="zh-CN" sz="2200" dirty="0" err="1">
                <a:ea typeface="宋体" pitchFamily="2" charset="-122"/>
              </a:rPr>
              <a:t>header</a:t>
            </a:r>
            <a:r>
              <a:rPr lang="en-US" altLang="zh-CN" sz="2200" dirty="0">
                <a:ea typeface="宋体" pitchFamily="2" charset="-122"/>
              </a:rPr>
              <a:t> </a:t>
            </a:r>
            <a:r>
              <a:rPr lang="en-US" altLang="zh-CN" sz="2200" dirty="0" err="1">
                <a:ea typeface="宋体" pitchFamily="2" charset="-122"/>
              </a:rPr>
              <a:t>header</a:t>
            </a:r>
            <a:r>
              <a:rPr lang="en-US" altLang="zh-CN" sz="2200" dirty="0">
                <a:ea typeface="宋体" pitchFamily="2" charset="-122"/>
              </a:rPr>
              <a:t> </a:t>
            </a:r>
            <a:r>
              <a:rPr lang="en-US" altLang="zh-CN" sz="2200" dirty="0" err="1">
                <a:ea typeface="宋体" pitchFamily="2" charset="-122"/>
              </a:rPr>
              <a:t>header</a:t>
            </a:r>
            <a:r>
              <a:rPr lang="en-US" altLang="zh-CN" sz="2200" dirty="0">
                <a:ea typeface="宋体" pitchFamily="2" charset="-122"/>
              </a:rPr>
              <a:t>” </a:t>
            </a:r>
            <a:endParaRPr lang="en-US" altLang="zh-CN" sz="2200" dirty="0" smtClean="0">
              <a:ea typeface="宋体" pitchFamily="2" charset="-122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2200" dirty="0" smtClean="0">
                <a:ea typeface="宋体" pitchFamily="2" charset="-122"/>
              </a:rPr>
              <a:t>“</a:t>
            </a:r>
            <a:r>
              <a:rPr lang="en-US" altLang="zh-CN" sz="2200" dirty="0">
                <a:ea typeface="宋体" pitchFamily="2" charset="-122"/>
              </a:rPr>
              <a:t>main </a:t>
            </a:r>
            <a:r>
              <a:rPr lang="en-US" altLang="zh-CN" sz="2200" dirty="0" err="1">
                <a:ea typeface="宋体" pitchFamily="2" charset="-122"/>
              </a:rPr>
              <a:t>main</a:t>
            </a:r>
            <a:r>
              <a:rPr lang="en-US" altLang="zh-CN" sz="2200" dirty="0">
                <a:ea typeface="宋体" pitchFamily="2" charset="-122"/>
              </a:rPr>
              <a:t> . sidebar” </a:t>
            </a:r>
            <a:endParaRPr lang="en-US" altLang="zh-CN" sz="2200" dirty="0" smtClean="0">
              <a:ea typeface="宋体" pitchFamily="2" charset="-122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2200" dirty="0" smtClean="0">
                <a:ea typeface="宋体" pitchFamily="2" charset="-122"/>
              </a:rPr>
              <a:t>“</a:t>
            </a:r>
            <a:r>
              <a:rPr lang="en-US" altLang="zh-CN" sz="2200" dirty="0">
                <a:ea typeface="宋体" pitchFamily="2" charset="-122"/>
              </a:rPr>
              <a:t>footer </a:t>
            </a:r>
            <a:r>
              <a:rPr lang="en-US" altLang="zh-CN" sz="2200" dirty="0" err="1">
                <a:ea typeface="宋体" pitchFamily="2" charset="-122"/>
              </a:rPr>
              <a:t>footer</a:t>
            </a:r>
            <a:r>
              <a:rPr lang="en-US" altLang="zh-CN" sz="2200" dirty="0">
                <a:ea typeface="宋体" pitchFamily="2" charset="-122"/>
              </a:rPr>
              <a:t> </a:t>
            </a:r>
            <a:r>
              <a:rPr lang="en-US" altLang="zh-CN" sz="2200" dirty="0" err="1">
                <a:ea typeface="宋体" pitchFamily="2" charset="-122"/>
              </a:rPr>
              <a:t>footer</a:t>
            </a:r>
            <a:r>
              <a:rPr lang="en-US" altLang="zh-CN" sz="2200" dirty="0">
                <a:ea typeface="宋体" pitchFamily="2" charset="-122"/>
              </a:rPr>
              <a:t> </a:t>
            </a:r>
            <a:r>
              <a:rPr lang="en-US" altLang="zh-CN" sz="2200" dirty="0" err="1">
                <a:ea typeface="宋体" pitchFamily="2" charset="-122"/>
              </a:rPr>
              <a:t>footer</a:t>
            </a:r>
            <a:r>
              <a:rPr lang="en-US" altLang="zh-CN" sz="2200" dirty="0">
                <a:ea typeface="宋体" pitchFamily="2" charset="-122"/>
              </a:rPr>
              <a:t>”; </a:t>
            </a:r>
            <a:endParaRPr lang="en-US" altLang="zh-CN" sz="2200" dirty="0" smtClean="0">
              <a:ea typeface="宋体" pitchFamily="2" charset="-122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zh-CN" sz="2200" dirty="0">
              <a:ea typeface="宋体" pitchFamily="2" charset="-122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2200" dirty="0" smtClean="0">
                <a:ea typeface="宋体" pitchFamily="2" charset="-122"/>
              </a:rPr>
              <a:t>******</a:t>
            </a:r>
            <a:endParaRPr lang="en-US" altLang="zh-CN" sz="2200" dirty="0">
              <a:ea typeface="宋体" pitchFamily="2" charset="-122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2200" dirty="0">
                <a:ea typeface="宋体" pitchFamily="2" charset="-122"/>
              </a:rPr>
              <a:t>“header </a:t>
            </a:r>
            <a:r>
              <a:rPr lang="en-US" altLang="zh-CN" sz="2200" dirty="0" err="1">
                <a:ea typeface="宋体" pitchFamily="2" charset="-122"/>
              </a:rPr>
              <a:t>header</a:t>
            </a:r>
            <a:r>
              <a:rPr lang="en-US" altLang="zh-CN" sz="2200" dirty="0">
                <a:ea typeface="宋体" pitchFamily="2" charset="-122"/>
              </a:rPr>
              <a:t> </a:t>
            </a:r>
            <a:r>
              <a:rPr lang="en-US" altLang="zh-CN" sz="2200" dirty="0" err="1">
                <a:ea typeface="宋体" pitchFamily="2" charset="-122"/>
              </a:rPr>
              <a:t>header</a:t>
            </a:r>
            <a:r>
              <a:rPr lang="en-US" altLang="zh-CN" sz="2200" dirty="0">
                <a:ea typeface="宋体" pitchFamily="2" charset="-122"/>
              </a:rPr>
              <a:t> </a:t>
            </a:r>
            <a:r>
              <a:rPr lang="en-US" altLang="zh-CN" sz="2200" dirty="0" err="1">
                <a:ea typeface="宋体" pitchFamily="2" charset="-122"/>
              </a:rPr>
              <a:t>header</a:t>
            </a:r>
            <a:r>
              <a:rPr lang="en-US" altLang="zh-CN" sz="2200" dirty="0">
                <a:ea typeface="宋体" pitchFamily="2" charset="-122"/>
              </a:rPr>
              <a:t>” </a:t>
            </a: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zh-CN" altLang="en-US" sz="2200" dirty="0" smtClean="0">
                <a:ea typeface="宋体" pitchFamily="2" charset="-122"/>
              </a:rPr>
              <a:t>表示对应</a:t>
            </a:r>
            <a:r>
              <a:rPr lang="en-US" altLang="zh-CN" sz="2200" dirty="0" smtClean="0">
                <a:ea typeface="宋体" pitchFamily="2" charset="-122"/>
              </a:rPr>
              <a:t>header</a:t>
            </a:r>
            <a:r>
              <a:rPr lang="zh-CN" altLang="en-US" sz="2200" dirty="0" smtClean="0">
                <a:ea typeface="宋体" pitchFamily="2" charset="-122"/>
              </a:rPr>
              <a:t>网格项目名的</a:t>
            </a:r>
            <a:endParaRPr lang="en-US" altLang="zh-CN" sz="2200" dirty="0" smtClean="0">
              <a:ea typeface="宋体" pitchFamily="2" charset="-122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zh-CN" altLang="en-US" sz="2200" dirty="0" smtClean="0">
                <a:ea typeface="宋体" pitchFamily="2" charset="-122"/>
              </a:rPr>
              <a:t>标签占了该行的</a:t>
            </a:r>
            <a:r>
              <a:rPr lang="en-US" altLang="zh-CN" sz="2200" dirty="0" smtClean="0">
                <a:ea typeface="宋体" pitchFamily="2" charset="-122"/>
              </a:rPr>
              <a:t>4</a:t>
            </a:r>
            <a:r>
              <a:rPr lang="zh-CN" altLang="en-US" sz="2200" dirty="0" smtClean="0">
                <a:ea typeface="宋体" pitchFamily="2" charset="-122"/>
              </a:rPr>
              <a:t>格</a:t>
            </a:r>
            <a:endParaRPr lang="en-US" altLang="zh-CN" sz="2200" dirty="0" smtClean="0">
              <a:ea typeface="宋体" pitchFamily="2" charset="-122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zh-CN" sz="2200" dirty="0">
              <a:ea typeface="宋体" pitchFamily="2" charset="-122"/>
            </a:endParaRPr>
          </a:p>
          <a:p>
            <a:pPr lvl="1">
              <a:lnSpc>
                <a:spcPct val="90000"/>
              </a:lnSpc>
              <a:spcBef>
                <a:spcPts val="0"/>
              </a:spcBef>
              <a:defRPr/>
            </a:pPr>
            <a:endParaRPr lang="en-US" altLang="zh-CN" sz="1800" dirty="0" smtClean="0">
              <a:ea typeface="宋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1700808"/>
            <a:ext cx="36861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26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b="1" dirty="0" smtClean="0">
                <a:ea typeface="宋体" charset="-122"/>
              </a:rPr>
              <a:t>CSS</a:t>
            </a:r>
            <a:r>
              <a:rPr lang="zh-CN" altLang="en-US" b="1" dirty="0" smtClean="0">
                <a:ea typeface="宋体" charset="-122"/>
              </a:rPr>
              <a:t>的网格布局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>
          <a:xfrm>
            <a:off x="0" y="1196975"/>
            <a:ext cx="9144000" cy="5661025"/>
          </a:xfrm>
        </p:spPr>
        <p:txBody>
          <a:bodyPr/>
          <a:lstStyle/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grid-column-gap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列间距</a:t>
            </a:r>
            <a:r>
              <a:rPr lang="en-US" altLang="zh-CN" sz="2200" dirty="0" smtClean="0">
                <a:ea typeface="宋体" charset="-122"/>
              </a:rPr>
              <a:t>/grid-row-gap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行间距</a:t>
            </a:r>
            <a:r>
              <a:rPr lang="en-US" altLang="zh-CN" sz="2200" dirty="0" smtClean="0">
                <a:ea typeface="宋体" charset="-122"/>
              </a:rPr>
              <a:t>/grid-gap</a:t>
            </a:r>
            <a:r>
              <a:rPr lang="zh-CN" altLang="en-US" sz="2200" dirty="0" smtClean="0">
                <a:ea typeface="宋体" charset="-122"/>
              </a:rPr>
              <a:t>简写版</a:t>
            </a:r>
            <a:r>
              <a:rPr lang="en-US" altLang="zh-CN" sz="2200" dirty="0" smtClean="0">
                <a:ea typeface="宋体" charset="-122"/>
              </a:rPr>
              <a:t>:</a:t>
            </a:r>
            <a:r>
              <a:rPr lang="zh-CN" altLang="en-US" sz="2200" dirty="0" smtClean="0">
                <a:ea typeface="宋体" charset="-122"/>
              </a:rPr>
              <a:t>指定网格线的大小，也可以说是网格子项之间的间距。</a:t>
            </a:r>
            <a:endParaRPr lang="en-US" altLang="zh-CN" sz="2200" dirty="0" smtClean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justify-items</a:t>
            </a:r>
            <a:r>
              <a:rPr lang="zh-CN" altLang="en-US" sz="2200" dirty="0" smtClean="0">
                <a:ea typeface="宋体" charset="-122"/>
              </a:rPr>
              <a:t>水平位置</a:t>
            </a:r>
            <a:r>
              <a:rPr lang="en-US" altLang="zh-CN" sz="2200" dirty="0" smtClean="0">
                <a:ea typeface="宋体" charset="-122"/>
              </a:rPr>
              <a:t>/align-items</a:t>
            </a:r>
            <a:r>
              <a:rPr lang="zh-CN" altLang="en-US" sz="2200" dirty="0" smtClean="0">
                <a:ea typeface="宋体" charset="-122"/>
              </a:rPr>
              <a:t>垂直位置对齐，让网格子项（单元格）的内容和列轴对齐（</a:t>
            </a:r>
            <a:r>
              <a:rPr lang="en-US" altLang="zh-CN" sz="2200" dirty="0" smtClean="0">
                <a:ea typeface="宋体" charset="-122"/>
              </a:rPr>
              <a:t>align-items</a:t>
            </a:r>
            <a:r>
              <a:rPr lang="zh-CN" altLang="en-US" sz="2200" dirty="0" smtClean="0">
                <a:ea typeface="宋体" charset="-122"/>
              </a:rPr>
              <a:t>则相反，是和行轴对齐），这个值对容器里面的所有网格子项都有用。</a:t>
            </a:r>
            <a:endParaRPr lang="en-US" altLang="zh-CN" sz="2200" dirty="0" smtClean="0">
              <a:ea typeface="宋体" charset="-122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justify-items: start | end | center | stretch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start</a:t>
            </a:r>
            <a:r>
              <a:rPr lang="zh-CN" altLang="en-US" sz="1800" dirty="0" smtClean="0">
                <a:ea typeface="宋体" charset="-122"/>
              </a:rPr>
              <a:t>：内容和网格区域的左边对齐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end</a:t>
            </a:r>
            <a:r>
              <a:rPr lang="zh-CN" altLang="en-US" sz="1800" dirty="0" smtClean="0">
                <a:ea typeface="宋体" charset="-122"/>
              </a:rPr>
              <a:t>：内容和网格区域的右边对齐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center</a:t>
            </a:r>
            <a:r>
              <a:rPr lang="zh-CN" altLang="en-US" sz="1800" dirty="0" smtClean="0">
                <a:ea typeface="宋体" charset="-122"/>
              </a:rPr>
              <a:t>：内容和网格区域的中间对齐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stretch</a:t>
            </a:r>
            <a:r>
              <a:rPr lang="zh-CN" altLang="en-US" sz="1800" dirty="0" smtClean="0">
                <a:ea typeface="宋体" charset="-122"/>
              </a:rPr>
              <a:t>：填充整个网格区域的宽度（默认值）</a:t>
            </a:r>
            <a:endParaRPr lang="en-US" altLang="zh-CN" sz="1800" dirty="0" smtClean="0">
              <a:ea typeface="宋体" charset="-122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</a:pPr>
            <a:endParaRPr lang="en-US" altLang="zh-CN" sz="1800" dirty="0" smtClean="0">
              <a:ea typeface="宋体" charset="-122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align-items: start | end | center | stretch;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start</a:t>
            </a:r>
            <a:r>
              <a:rPr lang="zh-CN" altLang="en-US" sz="1800" dirty="0" smtClean="0">
                <a:ea typeface="宋体" charset="-122"/>
              </a:rPr>
              <a:t>：内容和网格区域的顶部对齐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end</a:t>
            </a:r>
            <a:r>
              <a:rPr lang="zh-CN" altLang="en-US" sz="1800" dirty="0" smtClean="0">
                <a:ea typeface="宋体" charset="-122"/>
              </a:rPr>
              <a:t>：内容和网格区域的底部对齐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center</a:t>
            </a:r>
            <a:r>
              <a:rPr lang="zh-CN" altLang="en-US" sz="1800" dirty="0" smtClean="0">
                <a:ea typeface="宋体" charset="-122"/>
              </a:rPr>
              <a:t>：内容和网格区域的中间对齐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stretch</a:t>
            </a:r>
            <a:r>
              <a:rPr lang="zh-CN" altLang="en-US" sz="1800" dirty="0" smtClean="0">
                <a:ea typeface="宋体" charset="-122"/>
              </a:rPr>
              <a:t>：填充整个网格区域的高度（默认值）</a:t>
            </a:r>
            <a:endParaRPr lang="en-US" altLang="zh-CN" sz="1800" dirty="0" smtClean="0">
              <a:ea typeface="宋体" charset="-122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</a:pPr>
            <a:endParaRPr lang="en-US" altLang="zh-CN" sz="1800" dirty="0" smtClean="0">
              <a:ea typeface="宋体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200" dirty="0" smtClean="0">
                <a:ea typeface="宋体" charset="-122"/>
              </a:rPr>
              <a:t>简写版：</a:t>
            </a:r>
            <a:r>
              <a:rPr lang="en-US" altLang="zh-CN" sz="2200" dirty="0" smtClean="0">
                <a:ea typeface="宋体" charset="-122"/>
              </a:rPr>
              <a:t>grid: none | &lt;grid-template-rows&gt; / &lt;grid-template-columns&gt; | &lt;grid-auto-flow&gt; [&lt;grid-auto-rows&gt; [ / &lt;grid-auto-columns&gt;] ];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endParaRPr lang="en-US" altLang="zh-CN" sz="1800" dirty="0" smtClean="0">
              <a:ea typeface="宋体" charset="-122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</a:pPr>
            <a:endParaRPr lang="en-US" altLang="zh-CN" sz="18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357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zh-CN" b="1" dirty="0" smtClean="0">
                <a:ea typeface="宋体" charset="-122"/>
              </a:rPr>
              <a:t>CSS</a:t>
            </a:r>
            <a:r>
              <a:rPr lang="zh-CN" altLang="en-US" b="1" dirty="0" smtClean="0">
                <a:ea typeface="宋体" charset="-122"/>
              </a:rPr>
              <a:t>的网格布局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0" y="1196975"/>
            <a:ext cx="9144000" cy="5661025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justify-content/align-content</a:t>
            </a:r>
            <a:r>
              <a:rPr lang="zh-CN" altLang="en-US" sz="2200" dirty="0" smtClean="0">
                <a:ea typeface="宋体" charset="-122"/>
              </a:rPr>
              <a:t>如果用像</a:t>
            </a:r>
            <a:r>
              <a:rPr lang="en-US" altLang="zh-CN" sz="2200" dirty="0" err="1" smtClean="0">
                <a:ea typeface="宋体" charset="-122"/>
              </a:rPr>
              <a:t>px</a:t>
            </a:r>
            <a:r>
              <a:rPr lang="zh-CN" altLang="en-US" sz="2200" dirty="0" smtClean="0">
                <a:ea typeface="宋体" charset="-122"/>
              </a:rPr>
              <a:t>非弹性单位定义的话，总网格区域大小有可能小于网格容器，设置网格的对齐方式（垂直于列网格线对齐）。整个内容区域在容器中的对齐方式</a:t>
            </a:r>
            <a:endParaRPr lang="en-US" altLang="zh-CN" sz="2200" dirty="0" smtClean="0">
              <a:ea typeface="宋体" charset="-122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justify-content: start | end | center | stretch | space-around | space-between | space-evenly ;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start:</a:t>
            </a:r>
            <a:r>
              <a:rPr lang="zh-CN" altLang="en-US" sz="1400" dirty="0" smtClean="0">
                <a:ea typeface="宋体" charset="-122"/>
              </a:rPr>
              <a:t>左对齐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end</a:t>
            </a:r>
            <a:r>
              <a:rPr lang="zh-CN" altLang="en-US" sz="1400" dirty="0" smtClean="0">
                <a:ea typeface="宋体" charset="-122"/>
              </a:rPr>
              <a:t>：右对齐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center</a:t>
            </a:r>
            <a:r>
              <a:rPr lang="zh-CN" altLang="en-US" sz="1400" dirty="0" smtClean="0">
                <a:ea typeface="宋体" charset="-122"/>
              </a:rPr>
              <a:t>：居中对齐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stretch</a:t>
            </a:r>
            <a:r>
              <a:rPr lang="zh-CN" altLang="en-US" sz="1400" dirty="0" smtClean="0">
                <a:ea typeface="宋体" charset="-122"/>
              </a:rPr>
              <a:t>：填充网格容器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space-around</a:t>
            </a:r>
            <a:r>
              <a:rPr lang="zh-CN" altLang="en-US" sz="1400" dirty="0" smtClean="0">
                <a:ea typeface="宋体" charset="-122"/>
              </a:rPr>
              <a:t>：在每个网格子项中间放置均等的空间，在始末两端只有一半大小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space-between</a:t>
            </a:r>
            <a:r>
              <a:rPr lang="zh-CN" altLang="en-US" sz="1400" dirty="0" smtClean="0">
                <a:ea typeface="宋体" charset="-122"/>
              </a:rPr>
              <a:t>：两边对齐，在每个网格子项中间放置均等的空间，在始末两端没有空间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space-evenly</a:t>
            </a:r>
            <a:r>
              <a:rPr lang="zh-CN" altLang="en-US" sz="1400" dirty="0" smtClean="0">
                <a:ea typeface="宋体" charset="-122"/>
              </a:rPr>
              <a:t>：网格间隔相等，包括始末两端</a:t>
            </a:r>
            <a:endParaRPr lang="en-US" altLang="zh-CN" sz="1400" dirty="0" smtClean="0">
              <a:ea typeface="宋体" charset="-122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</a:pPr>
            <a:endParaRPr lang="en-US" altLang="zh-CN" sz="1400" dirty="0" smtClean="0">
              <a:ea typeface="宋体" charset="-122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align-content: start | end | center | stretch | space-around | space-between | space-evenly 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start</a:t>
            </a:r>
            <a:r>
              <a:rPr lang="zh-CN" altLang="en-US" sz="1400" dirty="0" smtClean="0">
                <a:ea typeface="宋体" charset="-122"/>
              </a:rPr>
              <a:t>：顶部对齐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end</a:t>
            </a:r>
            <a:r>
              <a:rPr lang="zh-CN" altLang="en-US" sz="1400" dirty="0" smtClean="0">
                <a:ea typeface="宋体" charset="-122"/>
              </a:rPr>
              <a:t>：底部对齐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center</a:t>
            </a:r>
            <a:r>
              <a:rPr lang="zh-CN" altLang="en-US" sz="1400" dirty="0" smtClean="0">
                <a:ea typeface="宋体" charset="-122"/>
              </a:rPr>
              <a:t>：居中对齐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stretch</a:t>
            </a:r>
            <a:r>
              <a:rPr lang="zh-CN" altLang="en-US" sz="1400" dirty="0" smtClean="0">
                <a:ea typeface="宋体" charset="-122"/>
              </a:rPr>
              <a:t>：填充网格容器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space-around</a:t>
            </a:r>
            <a:r>
              <a:rPr lang="zh-CN" altLang="en-US" sz="1400" dirty="0" smtClean="0">
                <a:ea typeface="宋体" charset="-122"/>
              </a:rPr>
              <a:t>：在每个网格子项中间放置均等的空间，在始末两端只有一半大小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space-between</a:t>
            </a:r>
            <a:r>
              <a:rPr lang="zh-CN" altLang="en-US" sz="1400" dirty="0" smtClean="0">
                <a:ea typeface="宋体" charset="-122"/>
              </a:rPr>
              <a:t>：上下对齐，在每个网格子项中间放置均等的空间，在始末两端没有空间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ea typeface="宋体" charset="-122"/>
              </a:rPr>
              <a:t>space-evenly</a:t>
            </a:r>
            <a:r>
              <a:rPr lang="zh-CN" altLang="en-US" sz="1400" dirty="0" smtClean="0">
                <a:ea typeface="宋体" charset="-122"/>
              </a:rPr>
              <a:t>：在每个网格子项中间放置均等的空间，包括始末两端</a:t>
            </a:r>
            <a:endParaRPr lang="en-US" altLang="zh-CN" sz="1400" dirty="0" smtClean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grid-auto-columns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先列后行</a:t>
            </a:r>
            <a:r>
              <a:rPr lang="en-US" altLang="zh-CN" sz="2200" dirty="0" smtClean="0">
                <a:solidFill>
                  <a:srgbClr val="FF0000"/>
                </a:solidFill>
                <a:ea typeface="宋体" charset="-122"/>
              </a:rPr>
              <a:t>/</a:t>
            </a:r>
            <a:r>
              <a:rPr lang="en-US" altLang="zh-CN" sz="2200" dirty="0" smtClean="0">
                <a:ea typeface="宋体" charset="-122"/>
              </a:rPr>
              <a:t>grid-auto-rows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先行后列</a:t>
            </a:r>
            <a:r>
              <a:rPr lang="en-US" altLang="zh-CN" sz="2200" dirty="0" smtClean="0">
                <a:solidFill>
                  <a:srgbClr val="FF0000"/>
                </a:solidFill>
                <a:ea typeface="宋体" charset="-122"/>
              </a:rPr>
              <a:t>,</a:t>
            </a:r>
            <a:r>
              <a:rPr lang="zh-CN" altLang="en-US" sz="2200" dirty="0" smtClean="0">
                <a:ea typeface="宋体" charset="-122"/>
              </a:rPr>
              <a:t>自动生成隐式网格轨道（列和行），当你定位网格项超出网格容器范围时，将自动创建隐式网格轨道。</a:t>
            </a:r>
            <a:endParaRPr lang="en-US" altLang="zh-CN" sz="2200" dirty="0" smtClean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grid-auto-flow</a:t>
            </a:r>
            <a:r>
              <a:rPr lang="zh-CN" altLang="en-US" sz="2200" dirty="0" smtClean="0">
                <a:ea typeface="宋体" charset="-122"/>
              </a:rPr>
              <a:t>在没有设置网格项的位置时，这个属性控制网格项怎样排列。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放置顺序默认为先行后列</a:t>
            </a:r>
            <a:r>
              <a:rPr lang="en-US" altLang="zh-CN" sz="2200" dirty="0">
                <a:solidFill>
                  <a:srgbClr val="FF0000"/>
                </a:solidFill>
                <a:ea typeface="宋体" charset="-122"/>
              </a:rPr>
              <a:t>. grid-auto-flow: </a:t>
            </a:r>
            <a:r>
              <a:rPr lang="en-US" altLang="zh-CN" sz="2200" dirty="0" smtClean="0">
                <a:solidFill>
                  <a:srgbClr val="FF0000"/>
                </a:solidFill>
                <a:ea typeface="宋体" charset="-122"/>
              </a:rPr>
              <a:t>row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>
                <a:solidFill>
                  <a:srgbClr val="FF0000"/>
                </a:solidFill>
                <a:ea typeface="宋体" charset="-122"/>
              </a:rPr>
              <a:t>grid-auto-flow: row dense</a:t>
            </a:r>
            <a:r>
              <a:rPr lang="en-US" altLang="zh-CN" sz="2200" dirty="0" smtClean="0">
                <a:solidFill>
                  <a:srgbClr val="FF0000"/>
                </a:solidFill>
                <a:ea typeface="宋体" charset="-122"/>
              </a:rPr>
              <a:t>;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：</a:t>
            </a:r>
            <a:r>
              <a:rPr lang="en-US" altLang="zh-CN" sz="2200" dirty="0" smtClean="0">
                <a:solidFill>
                  <a:srgbClr val="FF0000"/>
                </a:solidFill>
                <a:ea typeface="宋体" charset="-122"/>
              </a:rPr>
              <a:t>“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先行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后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列</a:t>
            </a:r>
            <a:r>
              <a:rPr lang="en-US" altLang="zh-CN" sz="2200" dirty="0" smtClean="0">
                <a:solidFill>
                  <a:srgbClr val="FF0000"/>
                </a:solidFill>
                <a:ea typeface="宋体" charset="-122"/>
              </a:rPr>
              <a:t>”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，</a:t>
            </a:r>
            <a:r>
              <a:rPr lang="zh-CN" altLang="en-US" sz="2200" dirty="0">
                <a:solidFill>
                  <a:srgbClr val="FF0000"/>
                </a:solidFill>
                <a:ea typeface="宋体" charset="-122"/>
              </a:rPr>
              <a:t>并且尽可能紧密填满，尽量不出现空格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。即后面的元素较小宽度的可能展现在上面一行</a:t>
            </a:r>
            <a:endParaRPr lang="en-US" altLang="zh-CN" sz="2200" dirty="0" smtClean="0">
              <a:solidFill>
                <a:srgbClr val="FF0000"/>
              </a:solidFill>
              <a:ea typeface="宋体" charset="-122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</a:pPr>
            <a:endParaRPr lang="en-US" altLang="zh-CN" sz="1800" dirty="0" smtClean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50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b="1" dirty="0" smtClean="0">
                <a:ea typeface="宋体" charset="-122"/>
              </a:rPr>
              <a:t>CSS</a:t>
            </a:r>
            <a:r>
              <a:rPr lang="zh-CN" altLang="en-US" b="1" dirty="0" smtClean="0">
                <a:ea typeface="宋体" charset="-122"/>
              </a:rPr>
              <a:t>的网格布局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>
          <a:xfrm>
            <a:off x="0" y="1196975"/>
            <a:ext cx="9144000" cy="566102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200" dirty="0" smtClean="0">
                <a:ea typeface="宋体" charset="-122"/>
              </a:rPr>
              <a:t>网格</a:t>
            </a:r>
            <a:r>
              <a:rPr lang="zh-CN" altLang="en-US" sz="2200" dirty="0" smtClean="0">
                <a:solidFill>
                  <a:srgbClr val="FF0000"/>
                </a:solidFill>
                <a:ea typeface="宋体" charset="-122"/>
              </a:rPr>
              <a:t>子项</a:t>
            </a:r>
            <a:r>
              <a:rPr lang="zh-CN" altLang="en-US" sz="2200" dirty="0" smtClean="0">
                <a:ea typeface="宋体" charset="-122"/>
              </a:rPr>
              <a:t>的属性</a:t>
            </a:r>
            <a:endParaRPr lang="en-US" altLang="zh-CN" sz="2200" dirty="0" smtClean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grid-column-start/grid-column-end/grid-row-start/grid-row-end/grid-column/grid-row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zh-CN" altLang="en-US" sz="2200" dirty="0" smtClean="0">
                <a:ea typeface="宋体" charset="-122"/>
              </a:rPr>
              <a:t>通过网格线来定义网格项的位置。</a:t>
            </a:r>
            <a:r>
              <a:rPr lang="en-US" altLang="zh-CN" sz="2200" dirty="0" smtClean="0">
                <a:ea typeface="宋体" charset="-122"/>
              </a:rPr>
              <a:t>grid-column-start</a:t>
            </a:r>
            <a:r>
              <a:rPr lang="zh-CN" altLang="en-US" sz="2200" dirty="0" smtClean="0">
                <a:ea typeface="宋体" charset="-122"/>
              </a:rPr>
              <a:t>、</a:t>
            </a:r>
            <a:r>
              <a:rPr lang="en-US" altLang="zh-CN" sz="2200" dirty="0" smtClean="0">
                <a:ea typeface="宋体" charset="-122"/>
              </a:rPr>
              <a:t>grid-row-start</a:t>
            </a:r>
            <a:r>
              <a:rPr lang="zh-CN" altLang="en-US" sz="2200" dirty="0" smtClean="0">
                <a:ea typeface="宋体" charset="-122"/>
              </a:rPr>
              <a:t>定义网格项的开始位置，</a:t>
            </a:r>
            <a:r>
              <a:rPr lang="en-US" altLang="zh-CN" sz="2200" dirty="0" smtClean="0">
                <a:ea typeface="宋体" charset="-122"/>
              </a:rPr>
              <a:t>grid-column-end</a:t>
            </a:r>
            <a:r>
              <a:rPr lang="zh-CN" altLang="en-US" sz="2200" dirty="0" smtClean="0">
                <a:ea typeface="宋体" charset="-122"/>
              </a:rPr>
              <a:t>、</a:t>
            </a:r>
            <a:r>
              <a:rPr lang="en-US" altLang="zh-CN" sz="2200" dirty="0" smtClean="0">
                <a:ea typeface="宋体" charset="-122"/>
              </a:rPr>
              <a:t>grid-row-end</a:t>
            </a:r>
            <a:r>
              <a:rPr lang="zh-CN" altLang="en-US" sz="2200" dirty="0" smtClean="0">
                <a:ea typeface="宋体" charset="-122"/>
              </a:rPr>
              <a:t>定义网格项的结束位置。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grid-column-start: &lt;number&gt; | &lt;name&gt; | span &lt;number&gt; | span &lt;name&gt; | auto ; 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grid-column-end: &lt;number&gt; | &lt;name&gt; | span &lt;number&gt; | span &lt;name&gt; | auto ;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grid-row-start: &lt;number&gt; | &lt;name&gt; | span &lt;number&gt; | span &lt;name&gt; | auto ; 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grid-row-end: &lt;number&gt; | &lt;name&gt; | span &lt;number&gt; | span &lt;name&gt; | auto ;</a:t>
            </a:r>
          </a:p>
        </p:txBody>
      </p:sp>
    </p:spTree>
    <p:extLst>
      <p:ext uri="{BB962C8B-B14F-4D97-AF65-F5344CB8AC3E}">
        <p14:creationId xmlns:p14="http://schemas.microsoft.com/office/powerpoint/2010/main" val="21911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zh-CN" b="1" dirty="0" smtClean="0">
                <a:ea typeface="宋体" charset="-122"/>
              </a:rPr>
              <a:t>CSS</a:t>
            </a:r>
            <a:r>
              <a:rPr lang="zh-CN" altLang="en-US" b="1" dirty="0" smtClean="0">
                <a:ea typeface="宋体" charset="-122"/>
              </a:rPr>
              <a:t>的网格布局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xfrm>
            <a:off x="0" y="1196975"/>
            <a:ext cx="9144000" cy="5661025"/>
          </a:xfrm>
        </p:spPr>
        <p:txBody>
          <a:bodyPr>
            <a:normAutofit lnSpcReduction="10000"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grid-area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justify-self</a:t>
            </a:r>
            <a:r>
              <a:rPr lang="zh-CN" altLang="en-US" sz="2200" dirty="0" smtClean="0">
                <a:ea typeface="宋体" charset="-122"/>
              </a:rPr>
              <a:t>让网格子项的内容以列轴对齐（与之相反</a:t>
            </a:r>
            <a:r>
              <a:rPr lang="en-US" altLang="zh-CN" sz="2200" dirty="0" smtClean="0">
                <a:ea typeface="宋体" charset="-122"/>
              </a:rPr>
              <a:t>align-self</a:t>
            </a:r>
            <a:r>
              <a:rPr lang="zh-CN" altLang="en-US" sz="2200" dirty="0" smtClean="0">
                <a:ea typeface="宋体" charset="-122"/>
              </a:rPr>
              <a:t>是跟行轴对齐），这个值可以应用在单个网格子项的内容中。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justify-self: start | end | center | stretch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smtClean="0">
                <a:ea typeface="宋体" charset="-122"/>
              </a:rPr>
              <a:t>align-self</a:t>
            </a:r>
            <a:r>
              <a:rPr lang="zh-CN" altLang="en-US" sz="2200" dirty="0" smtClean="0">
                <a:ea typeface="宋体" charset="-122"/>
              </a:rPr>
              <a:t>让网格子项的内容以行轴对齐（与之相反</a:t>
            </a:r>
            <a:r>
              <a:rPr lang="en-US" altLang="zh-CN" sz="2200" dirty="0" smtClean="0">
                <a:ea typeface="宋体" charset="-122"/>
              </a:rPr>
              <a:t>justify-self</a:t>
            </a:r>
            <a:r>
              <a:rPr lang="zh-CN" altLang="en-US" sz="2200" dirty="0" smtClean="0">
                <a:ea typeface="宋体" charset="-122"/>
              </a:rPr>
              <a:t>是跟列轴对齐），这个值可以应用在单个网格子项的内容中。</a:t>
            </a:r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 smtClean="0">
                <a:ea typeface="宋体" charset="-122"/>
              </a:rPr>
              <a:t>align-self: start | end | center | stretch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>
                <a:ea typeface="宋体" charset="-122"/>
              </a:rPr>
              <a:t>grid-auto-columns</a:t>
            </a:r>
            <a:r>
              <a:rPr lang="zh-CN" altLang="en-US" sz="2200" dirty="0">
                <a:ea typeface="宋体" charset="-122"/>
              </a:rPr>
              <a:t>属性和</a:t>
            </a:r>
            <a:r>
              <a:rPr lang="en-US" altLang="zh-CN" sz="2200" dirty="0">
                <a:ea typeface="宋体" charset="-122"/>
              </a:rPr>
              <a:t>grid-auto-rows</a:t>
            </a:r>
            <a:r>
              <a:rPr lang="zh-CN" altLang="en-US" sz="2200" dirty="0">
                <a:ea typeface="宋体" charset="-122"/>
              </a:rPr>
              <a:t>属性用来设置，浏览器自动创建的多余网格的列宽和行高。有时候，一些项目的指定位置，在现有网格的外部。比如网格只有</a:t>
            </a:r>
            <a:r>
              <a:rPr lang="en-US" altLang="zh-CN" sz="2200" dirty="0">
                <a:ea typeface="宋体" charset="-122"/>
              </a:rPr>
              <a:t>3</a:t>
            </a:r>
            <a:r>
              <a:rPr lang="zh-CN" altLang="en-US" sz="2200" dirty="0">
                <a:ea typeface="宋体" charset="-122"/>
              </a:rPr>
              <a:t>列，但是某一个项目指定在第</a:t>
            </a:r>
            <a:r>
              <a:rPr lang="en-US" altLang="zh-CN" sz="2200" dirty="0">
                <a:ea typeface="宋体" charset="-122"/>
              </a:rPr>
              <a:t>5</a:t>
            </a:r>
            <a:r>
              <a:rPr lang="zh-CN" altLang="en-US" sz="2200" dirty="0">
                <a:ea typeface="宋体" charset="-122"/>
              </a:rPr>
              <a:t>行。这时，浏览器会自动生成多余的网格，以便放置项目</a:t>
            </a:r>
            <a:r>
              <a:rPr lang="zh-CN" altLang="en-US" sz="2200" dirty="0" smtClean="0">
                <a:ea typeface="宋体" charset="-122"/>
              </a:rPr>
              <a:t>。</a:t>
            </a:r>
            <a:endParaRPr lang="en-US" altLang="zh-CN" sz="2200" dirty="0" smtClean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zh-CN" sz="2200" dirty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zh-CN" sz="2200" dirty="0" smtClean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zh-CN" sz="2200" dirty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err="1" smtClean="0">
                <a:ea typeface="宋体" charset="-122"/>
              </a:rPr>
              <a:t>display:table</a:t>
            </a:r>
            <a:r>
              <a:rPr lang="en-US" altLang="zh-CN" sz="2200" dirty="0" smtClean="0">
                <a:ea typeface="宋体" charset="-122"/>
              </a:rPr>
              <a:t>;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err="1" smtClean="0">
                <a:ea typeface="宋体" charset="-122"/>
              </a:rPr>
              <a:t>display:table-row</a:t>
            </a:r>
            <a:r>
              <a:rPr lang="en-US" altLang="zh-CN" sz="2200" dirty="0" smtClean="0">
                <a:ea typeface="宋体" charset="-122"/>
              </a:rPr>
              <a:t>;//</a:t>
            </a:r>
            <a:r>
              <a:rPr lang="zh-CN" altLang="en-US" sz="2200" dirty="0" smtClean="0">
                <a:ea typeface="宋体" charset="-122"/>
              </a:rPr>
              <a:t>多行</a:t>
            </a:r>
            <a:endParaRPr lang="en-US" altLang="zh-CN" sz="2200" dirty="0" smtClean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err="1" smtClean="0">
                <a:ea typeface="宋体" charset="-122"/>
              </a:rPr>
              <a:t>display:table-cell</a:t>
            </a:r>
            <a:r>
              <a:rPr lang="en-US" altLang="zh-CN" sz="2200" smtClean="0">
                <a:ea typeface="宋体" charset="-122"/>
              </a:rPr>
              <a:t>;    </a:t>
            </a:r>
            <a:r>
              <a:rPr lang="en-US" altLang="zh-CN" sz="2200" smtClean="0">
                <a:ea typeface="宋体" charset="-122"/>
              </a:rPr>
              <a:t>//</a:t>
            </a:r>
            <a:r>
              <a:rPr lang="zh-CN" altLang="en-US" sz="2200" smtClean="0">
                <a:ea typeface="宋体" charset="-122"/>
              </a:rPr>
              <a:t>一行</a:t>
            </a:r>
            <a:r>
              <a:rPr lang="zh-CN" altLang="en-US" sz="2200" dirty="0" smtClean="0">
                <a:ea typeface="宋体" charset="-122"/>
              </a:rPr>
              <a:t>中的多列</a:t>
            </a:r>
            <a:endParaRPr lang="en-US" altLang="zh-CN" sz="2200" dirty="0" smtClean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err="1">
                <a:ea typeface="宋体" charset="-122"/>
              </a:rPr>
              <a:t>text-align:center;vertical-align:middle</a:t>
            </a:r>
            <a:r>
              <a:rPr lang="en-US" altLang="zh-CN" sz="2200" dirty="0" smtClean="0">
                <a:ea typeface="宋体" charset="-122"/>
              </a:rPr>
              <a:t>;//</a:t>
            </a:r>
            <a:r>
              <a:rPr lang="zh-CN" altLang="en-US" sz="2200" dirty="0">
                <a:ea typeface="宋体" charset="-122"/>
              </a:rPr>
              <a:t>真正的垂直居中或各列等高效果</a:t>
            </a:r>
            <a:endParaRPr lang="en-US" altLang="zh-CN" sz="2200" dirty="0" smtClean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200" dirty="0" err="1">
                <a:ea typeface="宋体" charset="-122"/>
              </a:rPr>
              <a:t>t</a:t>
            </a:r>
            <a:r>
              <a:rPr lang="en-US" altLang="zh-CN" sz="2200" dirty="0" err="1" smtClean="0">
                <a:ea typeface="宋体" charset="-122"/>
              </a:rPr>
              <a:t>able-layout:auto</a:t>
            </a:r>
            <a:r>
              <a:rPr lang="en-US" altLang="zh-CN" sz="2200" dirty="0" smtClean="0">
                <a:ea typeface="宋体" charset="-122"/>
              </a:rPr>
              <a:t>; </a:t>
            </a:r>
            <a:r>
              <a:rPr lang="zh-CN" altLang="en-US" sz="2200" dirty="0" smtClean="0">
                <a:ea typeface="宋体" charset="-122"/>
              </a:rPr>
              <a:t>或</a:t>
            </a:r>
            <a:r>
              <a:rPr lang="en-US" altLang="zh-CN" sz="2200" dirty="0" err="1" smtClean="0">
                <a:ea typeface="宋体" charset="-122"/>
              </a:rPr>
              <a:t>table-layout:fixed</a:t>
            </a:r>
            <a:r>
              <a:rPr lang="en-US" altLang="zh-CN" sz="2200" dirty="0" smtClean="0">
                <a:ea typeface="宋体" charset="-122"/>
              </a:rPr>
              <a:t>;      //</a:t>
            </a:r>
            <a:r>
              <a:rPr lang="zh-CN" altLang="en-US" sz="2200" dirty="0" smtClean="0">
                <a:ea typeface="宋体" charset="-122"/>
              </a:rPr>
              <a:t>等高或垂直居中</a:t>
            </a:r>
            <a:endParaRPr lang="en-US" altLang="zh-CN" sz="2200" dirty="0" smtClean="0">
              <a:ea typeface="宋体" charset="-122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zh-CN" sz="22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716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751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响应式布局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0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9604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响应式布局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928992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7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传统解决方法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92" y="5950580"/>
            <a:ext cx="9015884" cy="896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&lt;link </a:t>
            </a:r>
            <a:r>
              <a:rPr lang="en-US" altLang="zh-CN" dirty="0" err="1"/>
              <a:t>rel</a:t>
            </a:r>
            <a:r>
              <a:rPr lang="en-US" altLang="zh-CN" dirty="0"/>
              <a:t>=”</a:t>
            </a:r>
            <a:r>
              <a:rPr lang="en-US" altLang="zh-CN" dirty="0" err="1"/>
              <a:t>stylesheet</a:t>
            </a:r>
            <a:r>
              <a:rPr lang="en-US" altLang="zh-CN" dirty="0"/>
              <a:t>” media=”screen and (</a:t>
            </a:r>
            <a:r>
              <a:rPr lang="zh-CN" altLang="en-US" dirty="0"/>
              <a:t>判断条件</a:t>
            </a:r>
            <a:r>
              <a:rPr lang="en-US" altLang="zh-CN" dirty="0"/>
              <a:t>)” </a:t>
            </a:r>
            <a:r>
              <a:rPr lang="en-US" altLang="zh-CN" dirty="0" err="1"/>
              <a:t>herf</a:t>
            </a:r>
            <a:r>
              <a:rPr lang="en-US" altLang="zh-CN" dirty="0"/>
              <a:t>=”</a:t>
            </a:r>
            <a:r>
              <a:rPr lang="zh-CN" altLang="en-US" dirty="0"/>
              <a:t>需要调用的样式表文件” </a:t>
            </a:r>
            <a:r>
              <a:rPr lang="en-US" altLang="zh-CN" dirty="0"/>
              <a:t>/&gt;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8" y="764704"/>
            <a:ext cx="9018138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6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charset="-122"/>
                <a:ea typeface="宋体" charset="-122"/>
              </a:rPr>
              <a:t>按列数的布局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 smtClean="0">
                <a:ea typeface="宋体" charset="-122"/>
              </a:rPr>
              <a:t>      </a:t>
            </a:r>
            <a:r>
              <a:rPr lang="zh-CN" altLang="zh-CN" sz="2400" dirty="0" smtClean="0">
                <a:ea typeface="宋体" charset="-122"/>
              </a:rPr>
              <a:t>网页布局结构按照列数可分为单列、两列和三列等几种布局。</a:t>
            </a:r>
            <a:endParaRPr lang="en-US" altLang="zh-CN" sz="2400" dirty="0" smtClean="0"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 smtClean="0">
                <a:ea typeface="宋体" charset="-122"/>
              </a:rPr>
              <a:t>1  </a:t>
            </a:r>
            <a:r>
              <a:rPr lang="zh-CN" altLang="zh-CN" sz="2400" dirty="0" smtClean="0">
                <a:ea typeface="宋体" charset="-122"/>
              </a:rPr>
              <a:t>单列布局</a:t>
            </a:r>
            <a:endParaRPr lang="en-US" altLang="zh-CN" sz="2400" dirty="0" smtClean="0"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 smtClean="0">
                <a:ea typeface="宋体" charset="-122"/>
              </a:rPr>
              <a:t>   </a:t>
            </a:r>
            <a:r>
              <a:rPr lang="zh-CN" altLang="zh-CN" sz="2400" dirty="0" smtClean="0">
                <a:ea typeface="宋体" charset="-122"/>
              </a:rPr>
              <a:t>单列布局相对简单，很多复杂布局往往以单列布局为基础。单列布局中的对象位置可</a:t>
            </a:r>
            <a:r>
              <a:rPr lang="zh-CN" altLang="zh-CN" sz="2400" dirty="0" smtClean="0">
                <a:solidFill>
                  <a:srgbClr val="FF0000"/>
                </a:solidFill>
                <a:ea typeface="宋体" charset="-122"/>
              </a:rPr>
              <a:t>固定</a:t>
            </a:r>
            <a:r>
              <a:rPr lang="zh-CN" altLang="zh-CN" sz="2400" dirty="0" smtClean="0">
                <a:ea typeface="宋体" charset="-122"/>
              </a:rPr>
              <a:t>在左</a:t>
            </a:r>
            <a:r>
              <a:rPr lang="zh-CN" altLang="en-US" sz="2400" dirty="0" smtClean="0">
                <a:ea typeface="宋体" charset="-122"/>
              </a:rPr>
              <a:t>侧</a:t>
            </a:r>
            <a:r>
              <a:rPr lang="zh-CN" altLang="zh-CN" sz="2400" dirty="0" smtClean="0">
                <a:ea typeface="宋体" charset="-122"/>
              </a:rPr>
              <a:t>、</a:t>
            </a:r>
            <a:r>
              <a:rPr lang="zh-CN" altLang="zh-CN" sz="2400" dirty="0" smtClean="0">
                <a:solidFill>
                  <a:srgbClr val="FF0000"/>
                </a:solidFill>
                <a:ea typeface="宋体" charset="-122"/>
              </a:rPr>
              <a:t>浮</a:t>
            </a:r>
            <a:r>
              <a:rPr lang="zh-CN" altLang="zh-CN" sz="2400" dirty="0" smtClean="0">
                <a:ea typeface="宋体" charset="-122"/>
              </a:rPr>
              <a:t>在</a:t>
            </a:r>
            <a:r>
              <a:rPr lang="zh-CN" altLang="en-US" sz="2400" dirty="0" smtClean="0">
                <a:ea typeface="宋体" charset="-122"/>
              </a:rPr>
              <a:t>右侧</a:t>
            </a:r>
            <a:r>
              <a:rPr lang="zh-CN" altLang="zh-CN" sz="2400" dirty="0" smtClean="0">
                <a:ea typeface="宋体" charset="-122"/>
              </a:rPr>
              <a:t>或居中；宽度可用</a:t>
            </a:r>
            <a:r>
              <a:rPr lang="zh-CN" altLang="zh-CN" sz="2400" dirty="0" smtClean="0">
                <a:solidFill>
                  <a:srgbClr val="FF0000"/>
                </a:solidFill>
                <a:ea typeface="宋体" charset="-122"/>
              </a:rPr>
              <a:t>像素值</a:t>
            </a:r>
            <a:r>
              <a:rPr lang="en-US" altLang="zh-CN" sz="2400" dirty="0" err="1" smtClean="0">
                <a:solidFill>
                  <a:srgbClr val="FF0000"/>
                </a:solidFill>
                <a:ea typeface="宋体" charset="-122"/>
              </a:rPr>
              <a:t>px</a:t>
            </a:r>
            <a:r>
              <a:rPr lang="zh-CN" altLang="zh-CN" sz="2400" dirty="0" smtClean="0">
                <a:solidFill>
                  <a:srgbClr val="FF0000"/>
                </a:solidFill>
                <a:ea typeface="宋体" charset="-122"/>
              </a:rPr>
              <a:t>固定、百分比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%</a:t>
            </a:r>
            <a:r>
              <a:rPr lang="zh-CN" altLang="zh-CN" sz="2400" dirty="0" smtClean="0">
                <a:solidFill>
                  <a:srgbClr val="FF0000"/>
                </a:solidFill>
                <a:ea typeface="宋体" charset="-122"/>
              </a:rPr>
              <a:t>或相对于字号设置</a:t>
            </a:r>
            <a:r>
              <a:rPr lang="en-US" altLang="zh-CN" sz="2400" dirty="0" err="1" smtClean="0">
                <a:solidFill>
                  <a:srgbClr val="FF0000"/>
                </a:solidFill>
                <a:ea typeface="宋体" charset="-122"/>
              </a:rPr>
              <a:t>em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  <a:ea typeface="宋体" charset="-122"/>
              </a:rPr>
              <a:t>rem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、</a:t>
            </a:r>
            <a:r>
              <a:rPr lang="en-US" altLang="zh-CN" sz="2400" dirty="0" err="1" smtClean="0">
                <a:solidFill>
                  <a:srgbClr val="FF0000"/>
                </a:solidFill>
                <a:ea typeface="宋体" charset="-122"/>
              </a:rPr>
              <a:t>vw</a:t>
            </a:r>
            <a:r>
              <a:rPr lang="zh-CN" altLang="zh-CN" sz="2400" dirty="0" smtClean="0">
                <a:ea typeface="宋体" charset="-122"/>
              </a:rPr>
              <a:t>。</a:t>
            </a:r>
          </a:p>
          <a:p>
            <a:pPr marL="0" indent="0">
              <a:buFont typeface="Wingdings" pitchFamily="2" charset="2"/>
              <a:buNone/>
            </a:pPr>
            <a:endParaRPr lang="en-US" altLang="zh-CN" sz="2400" dirty="0" smtClean="0"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endParaRPr lang="en-US" altLang="zh-CN" sz="2400" dirty="0" smtClean="0">
              <a:ea typeface="宋体" charset="-122"/>
            </a:endParaRPr>
          </a:p>
        </p:txBody>
      </p:sp>
      <p:pic>
        <p:nvPicPr>
          <p:cNvPr id="2970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791075"/>
            <a:ext cx="3538538" cy="17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54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848"/>
            <a:ext cx="9123091" cy="271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媒体查询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462662" cy="374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85231" y="1340768"/>
            <a:ext cx="5148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/>
              <a:t>响应式布局可以通过</a:t>
            </a:r>
            <a:r>
              <a:rPr lang="en-US" altLang="zh-CN" sz="2600" dirty="0"/>
              <a:t>CSS3</a:t>
            </a:r>
            <a:r>
              <a:rPr lang="zh-CN" altLang="en-US" sz="2600" dirty="0"/>
              <a:t>新增的媒体查询（</a:t>
            </a:r>
            <a:r>
              <a:rPr lang="en-US" altLang="zh-CN" sz="2600" dirty="0"/>
              <a:t>Media Queries</a:t>
            </a:r>
            <a:r>
              <a:rPr lang="zh-CN" altLang="en-US" sz="2600" dirty="0"/>
              <a:t>）模块实现。</a:t>
            </a:r>
          </a:p>
        </p:txBody>
      </p:sp>
    </p:spTree>
    <p:extLst>
      <p:ext uri="{BB962C8B-B14F-4D97-AF65-F5344CB8AC3E}">
        <p14:creationId xmlns:p14="http://schemas.microsoft.com/office/powerpoint/2010/main" val="27679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4721996"/>
            <a:ext cx="8229600" cy="154503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@media </a:t>
            </a:r>
            <a:r>
              <a:rPr lang="zh-CN" altLang="en-US" dirty="0" smtClean="0"/>
              <a:t>设备 </a:t>
            </a:r>
            <a:r>
              <a:rPr lang="en-US" altLang="zh-CN" dirty="0" smtClean="0"/>
              <a:t>and (</a:t>
            </a:r>
            <a:r>
              <a:rPr lang="zh-CN" altLang="en-US" dirty="0" smtClean="0"/>
              <a:t>宽度限定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max-width</a:t>
            </a:r>
          </a:p>
          <a:p>
            <a:r>
              <a:rPr lang="en-US" altLang="zh-CN" dirty="0" smtClean="0"/>
              <a:t>min-width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75" y="980729"/>
            <a:ext cx="8924056" cy="377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37112"/>
            <a:ext cx="2808312" cy="242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77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0" y="2564904"/>
            <a:ext cx="9094160" cy="132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9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媒体查询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8784976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2911877"/>
            <a:ext cx="47525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例如，当屏幕宽度在</a:t>
            </a:r>
            <a:r>
              <a:rPr lang="en-US" altLang="zh-CN" sz="2400" dirty="0"/>
              <a:t>600px~900px</a:t>
            </a:r>
            <a:r>
              <a:rPr lang="zh-CN" altLang="en-US" sz="2400" dirty="0"/>
              <a:t>之间时，</a:t>
            </a:r>
            <a:r>
              <a:rPr lang="en-US" altLang="zh-CN" sz="2400" dirty="0"/>
              <a:t>body</a:t>
            </a:r>
            <a:r>
              <a:rPr lang="zh-CN" altLang="en-US" sz="2400" dirty="0"/>
              <a:t>的背景色渲染为“</a:t>
            </a:r>
            <a:r>
              <a:rPr lang="en-US" altLang="zh-CN" sz="2400" dirty="0"/>
              <a:t>#f5f5f5”</a:t>
            </a:r>
            <a:r>
              <a:rPr lang="zh-CN" altLang="en-US" sz="2400" dirty="0"/>
              <a:t>，代码如下。</a:t>
            </a:r>
          </a:p>
          <a:p>
            <a:r>
              <a:rPr lang="en-US" altLang="zh-CN" sz="2400" dirty="0"/>
              <a:t>@media screen and (min-width:600px) and (max-width:900px){</a:t>
            </a:r>
          </a:p>
          <a:p>
            <a:r>
              <a:rPr lang="en-US" altLang="zh-CN" sz="2400" dirty="0"/>
              <a:t>   body {background-color:#f5f5f5;}</a:t>
            </a:r>
          </a:p>
          <a:p>
            <a:r>
              <a:rPr lang="en-US" altLang="zh-CN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04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864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媒体查询模块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6093296"/>
          </a:xfrm>
        </p:spPr>
        <p:txBody>
          <a:bodyPr>
            <a:noAutofit/>
          </a:bodyPr>
          <a:lstStyle/>
          <a:p>
            <a:pPr marL="0" indent="0">
              <a:buFont typeface="Wingdings" pitchFamily="2" charset="2"/>
              <a:buNone/>
            </a:pPr>
            <a:r>
              <a:rPr lang="en-US" altLang="zh-CN" sz="3000" dirty="0">
                <a:ea typeface="宋体" pitchFamily="2" charset="-122"/>
              </a:rPr>
              <a:t>Media Queries</a:t>
            </a:r>
            <a:r>
              <a:rPr lang="zh-CN" altLang="zh-CN" sz="3000" dirty="0">
                <a:ea typeface="宋体" pitchFamily="2" charset="-122"/>
              </a:rPr>
              <a:t>包括两个重要的内容，一是媒体类型，二是媒体特性。</a:t>
            </a:r>
            <a:endParaRPr lang="en-US" altLang="zh-CN" sz="3000" dirty="0">
              <a:ea typeface="宋体" pitchFamily="2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3000" dirty="0">
                <a:ea typeface="宋体" pitchFamily="2" charset="-122"/>
              </a:rPr>
              <a:t> </a:t>
            </a:r>
            <a:r>
              <a:rPr lang="en-US" altLang="zh-CN" sz="3000" dirty="0" smtClean="0">
                <a:ea typeface="宋体" pitchFamily="2" charset="-122"/>
              </a:rPr>
              <a:t>1</a:t>
            </a:r>
            <a:r>
              <a:rPr lang="zh-CN" altLang="en-US" sz="3000" dirty="0">
                <a:ea typeface="宋体" pitchFamily="2" charset="-122"/>
              </a:rPr>
              <a:t>．媒体类型</a:t>
            </a:r>
          </a:p>
          <a:p>
            <a:pPr marL="0" indent="0"/>
            <a:r>
              <a:rPr lang="zh-CN" altLang="en-US" sz="3000" dirty="0">
                <a:ea typeface="宋体" pitchFamily="2" charset="-122"/>
              </a:rPr>
              <a:t>媒体也称媒介，在</a:t>
            </a:r>
            <a:r>
              <a:rPr lang="en-US" altLang="zh-CN" sz="3000" dirty="0">
                <a:ea typeface="宋体" pitchFamily="2" charset="-122"/>
              </a:rPr>
              <a:t>CSS</a:t>
            </a:r>
            <a:r>
              <a:rPr lang="zh-CN" altLang="en-US" sz="3000" dirty="0">
                <a:ea typeface="宋体" pitchFamily="2" charset="-122"/>
              </a:rPr>
              <a:t>中代指各种设备。</a:t>
            </a:r>
            <a:endParaRPr lang="en-US" altLang="zh-CN" sz="3000" dirty="0">
              <a:ea typeface="宋体" pitchFamily="2" charset="-122"/>
            </a:endParaRPr>
          </a:p>
          <a:p>
            <a:pPr marL="0" indent="0"/>
            <a:r>
              <a:rPr lang="zh-CN" altLang="en-US" sz="3000" dirty="0">
                <a:ea typeface="宋体" pitchFamily="2" charset="-122"/>
              </a:rPr>
              <a:t>媒体类型（</a:t>
            </a:r>
            <a:r>
              <a:rPr lang="en-US" altLang="zh-CN" sz="3000" dirty="0">
                <a:ea typeface="宋体" pitchFamily="2" charset="-122"/>
              </a:rPr>
              <a:t>Media Type</a:t>
            </a:r>
            <a:r>
              <a:rPr lang="zh-CN" altLang="en-US" sz="3000" dirty="0">
                <a:ea typeface="宋体" pitchFamily="2" charset="-122"/>
              </a:rPr>
              <a:t>）是一个非常重要的属性，通过媒体类型可以为不同的设备指定不同的样式。</a:t>
            </a:r>
            <a:endParaRPr lang="en-US" altLang="zh-CN" sz="3000" dirty="0">
              <a:ea typeface="宋体" pitchFamily="2" charset="-122"/>
            </a:endParaRPr>
          </a:p>
          <a:p>
            <a:pPr marL="0" indent="0"/>
            <a:r>
              <a:rPr lang="zh-CN" altLang="en-US" sz="3000" dirty="0">
                <a:ea typeface="宋体" pitchFamily="2" charset="-122"/>
              </a:rPr>
              <a:t>常用的有</a:t>
            </a:r>
            <a:r>
              <a:rPr lang="en-US" altLang="zh-CN" sz="3000" dirty="0">
                <a:ea typeface="宋体" pitchFamily="2" charset="-122"/>
              </a:rPr>
              <a:t>all</a:t>
            </a:r>
            <a:r>
              <a:rPr lang="zh-CN" altLang="en-US" sz="3000" dirty="0">
                <a:ea typeface="宋体" pitchFamily="2" charset="-122"/>
              </a:rPr>
              <a:t>（全部）、</a:t>
            </a:r>
            <a:r>
              <a:rPr lang="en-US" altLang="zh-CN" sz="3000" dirty="0">
                <a:ea typeface="宋体" pitchFamily="2" charset="-122"/>
              </a:rPr>
              <a:t>screen</a:t>
            </a:r>
            <a:r>
              <a:rPr lang="zh-CN" altLang="en-US" sz="3000" dirty="0">
                <a:ea typeface="宋体" pitchFamily="2" charset="-122"/>
              </a:rPr>
              <a:t>（屏幕）、</a:t>
            </a:r>
            <a:r>
              <a:rPr lang="en-US" altLang="zh-CN" sz="3000" dirty="0">
                <a:ea typeface="宋体" pitchFamily="2" charset="-122"/>
              </a:rPr>
              <a:t>print</a:t>
            </a:r>
            <a:r>
              <a:rPr lang="zh-CN" altLang="en-US" sz="3000" dirty="0">
                <a:ea typeface="宋体" pitchFamily="2" charset="-122"/>
              </a:rPr>
              <a:t>（打印或预览模式）等</a:t>
            </a:r>
            <a:r>
              <a:rPr lang="en-US" altLang="zh-CN" sz="3000" dirty="0">
                <a:ea typeface="宋体" pitchFamily="2" charset="-122"/>
              </a:rPr>
              <a:t>3</a:t>
            </a:r>
            <a:r>
              <a:rPr lang="zh-CN" altLang="en-US" sz="3000" dirty="0">
                <a:ea typeface="宋体" pitchFamily="2" charset="-122"/>
              </a:rPr>
              <a:t>种媒体</a:t>
            </a:r>
            <a:r>
              <a:rPr lang="zh-CN" altLang="en-US" sz="3000" dirty="0" smtClean="0">
                <a:ea typeface="宋体" pitchFamily="2" charset="-122"/>
              </a:rPr>
              <a:t>类型</a:t>
            </a:r>
            <a:endParaRPr lang="en-US" altLang="zh-CN" sz="3000" dirty="0" smtClean="0">
              <a:ea typeface="宋体" pitchFamily="2" charset="-122"/>
            </a:endParaRPr>
          </a:p>
          <a:p>
            <a:pPr marL="0" indent="0"/>
            <a:r>
              <a:rPr lang="en-US" altLang="zh-CN" sz="2400" dirty="0" smtClean="0">
                <a:ea typeface="宋体" pitchFamily="2" charset="-122"/>
              </a:rPr>
              <a:t>&lt;</a:t>
            </a:r>
            <a:r>
              <a:rPr lang="en-US" altLang="zh-CN" sz="2400" dirty="0">
                <a:ea typeface="宋体" pitchFamily="2" charset="-122"/>
              </a:rPr>
              <a:t>meta name="viewport" content="width=device-</a:t>
            </a:r>
            <a:r>
              <a:rPr lang="en-US" altLang="zh-CN" sz="2400" dirty="0" err="1">
                <a:ea typeface="宋体" pitchFamily="2" charset="-122"/>
              </a:rPr>
              <a:t>width,initial</a:t>
            </a:r>
            <a:r>
              <a:rPr lang="en-US" altLang="zh-CN" sz="2400" dirty="0">
                <a:ea typeface="宋体" pitchFamily="2" charset="-122"/>
              </a:rPr>
              <a:t>-scale=1,maximum-scale=1,user-scalable=no"&gt;</a:t>
            </a:r>
          </a:p>
          <a:p>
            <a:pPr marL="0" indent="0"/>
            <a:r>
              <a:rPr lang="en-US" altLang="zh-CN" sz="2400" dirty="0">
                <a:ea typeface="宋体" pitchFamily="2" charset="-122"/>
              </a:rPr>
              <a:t>&lt;meta http-</a:t>
            </a:r>
            <a:r>
              <a:rPr lang="en-US" altLang="zh-CN" sz="2400" dirty="0" err="1">
                <a:ea typeface="宋体" pitchFamily="2" charset="-122"/>
              </a:rPr>
              <a:t>equiv</a:t>
            </a:r>
            <a:r>
              <a:rPr lang="en-US" altLang="zh-CN" sz="2400" dirty="0">
                <a:ea typeface="宋体" pitchFamily="2" charset="-122"/>
              </a:rPr>
              <a:t>="X-UA-Compatible" content="IE=</a:t>
            </a:r>
            <a:r>
              <a:rPr lang="en-US" altLang="zh-CN" sz="2400" dirty="0" err="1">
                <a:ea typeface="宋体" pitchFamily="2" charset="-122"/>
              </a:rPr>
              <a:t>edge,chrome</a:t>
            </a:r>
            <a:r>
              <a:rPr lang="en-US" altLang="zh-CN" sz="2400" dirty="0">
                <a:ea typeface="宋体" pitchFamily="2" charset="-122"/>
              </a:rPr>
              <a:t>=1"&gt;</a:t>
            </a:r>
          </a:p>
          <a:p>
            <a:pPr marL="0" indent="0"/>
            <a:r>
              <a:rPr lang="en-US" altLang="zh-CN" sz="2400" dirty="0">
                <a:ea typeface="宋体" pitchFamily="2" charset="-122"/>
              </a:rPr>
              <a:t>&lt;meta name="</a:t>
            </a:r>
            <a:r>
              <a:rPr lang="en-US" altLang="zh-CN" sz="2400" dirty="0" err="1">
                <a:ea typeface="宋体" pitchFamily="2" charset="-122"/>
              </a:rPr>
              <a:t>HandheldFriendly</a:t>
            </a:r>
            <a:r>
              <a:rPr lang="en-US" altLang="zh-CN" sz="2400" dirty="0">
                <a:ea typeface="宋体" pitchFamily="2" charset="-122"/>
              </a:rPr>
              <a:t>" content="true"&gt;</a:t>
            </a:r>
            <a:endParaRPr lang="zh-CN" altLang="zh-CN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149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9604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响应式布局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568952" cy="5040560"/>
          </a:xfrm>
        </p:spPr>
      </p:pic>
    </p:spTree>
    <p:extLst>
      <p:ext uri="{BB962C8B-B14F-4D97-AF65-F5344CB8AC3E}">
        <p14:creationId xmlns:p14="http://schemas.microsoft.com/office/powerpoint/2010/main" val="327982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9604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响应式布局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776864" cy="4990734"/>
          </a:xfrm>
        </p:spPr>
      </p:pic>
    </p:spTree>
    <p:extLst>
      <p:ext uri="{BB962C8B-B14F-4D97-AF65-F5344CB8AC3E}">
        <p14:creationId xmlns:p14="http://schemas.microsoft.com/office/powerpoint/2010/main" val="45776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864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媒体查询模块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112568"/>
          </a:xfrm>
        </p:spPr>
        <p:txBody>
          <a:bodyPr>
            <a:noAutofit/>
          </a:bodyPr>
          <a:lstStyle/>
          <a:p>
            <a:pPr marL="0" indent="0">
              <a:buFont typeface="Wingdings" pitchFamily="2" charset="2"/>
              <a:buNone/>
            </a:pPr>
            <a:r>
              <a:rPr lang="en-US" altLang="zh-CN" sz="3000" dirty="0">
                <a:ea typeface="宋体" pitchFamily="2" charset="-122"/>
              </a:rPr>
              <a:t>Media Queries</a:t>
            </a:r>
            <a:r>
              <a:rPr lang="zh-CN" altLang="zh-CN" sz="3000" dirty="0">
                <a:ea typeface="宋体" pitchFamily="2" charset="-122"/>
              </a:rPr>
              <a:t>包括两个重要的内容，一是媒体类型，二是媒体特性。</a:t>
            </a:r>
            <a:endParaRPr lang="en-US" altLang="zh-CN" sz="3000" dirty="0">
              <a:ea typeface="宋体" pitchFamily="2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3000" dirty="0">
                <a:ea typeface="宋体" pitchFamily="2" charset="-122"/>
              </a:rPr>
              <a:t> 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3000" dirty="0">
                <a:ea typeface="宋体" pitchFamily="2" charset="-122"/>
              </a:rPr>
              <a:t>2</a:t>
            </a:r>
            <a:r>
              <a:rPr lang="zh-CN" altLang="en-US" sz="3000" dirty="0">
                <a:ea typeface="宋体" pitchFamily="2" charset="-122"/>
              </a:rPr>
              <a:t>．媒体特性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3000" dirty="0">
                <a:ea typeface="宋体" pitchFamily="2" charset="-122"/>
              </a:rPr>
              <a:t>在</a:t>
            </a:r>
            <a:r>
              <a:rPr lang="en-US" altLang="zh-CN" sz="3000" dirty="0">
                <a:ea typeface="宋体" pitchFamily="2" charset="-122"/>
              </a:rPr>
              <a:t>CSS3</a:t>
            </a:r>
            <a:r>
              <a:rPr lang="zh-CN" altLang="en-US" sz="3000" dirty="0">
                <a:ea typeface="宋体" pitchFamily="2" charset="-122"/>
              </a:rPr>
              <a:t>中实现媒体查询，需要说明媒体特性。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3000" dirty="0">
                <a:ea typeface="宋体" pitchFamily="2" charset="-122"/>
              </a:rPr>
              <a:t>CSS3</a:t>
            </a:r>
            <a:r>
              <a:rPr lang="zh-CN" altLang="en-US" sz="3000" dirty="0">
                <a:ea typeface="宋体" pitchFamily="2" charset="-122"/>
              </a:rPr>
              <a:t>的媒体特性与</a:t>
            </a:r>
            <a:r>
              <a:rPr lang="en-US" altLang="zh-CN" sz="3000" dirty="0">
                <a:ea typeface="宋体" pitchFamily="2" charset="-122"/>
              </a:rPr>
              <a:t>CSS</a:t>
            </a:r>
            <a:r>
              <a:rPr lang="zh-CN" altLang="en-US" sz="3000" dirty="0">
                <a:ea typeface="宋体" pitchFamily="2" charset="-122"/>
              </a:rPr>
              <a:t>属性类似。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3000" dirty="0">
                <a:ea typeface="宋体" pitchFamily="2" charset="-122"/>
              </a:rPr>
              <a:t>与</a:t>
            </a:r>
            <a:r>
              <a:rPr lang="en-US" altLang="zh-CN" sz="3000" dirty="0">
                <a:ea typeface="宋体" pitchFamily="2" charset="-122"/>
              </a:rPr>
              <a:t>CSS</a:t>
            </a:r>
            <a:r>
              <a:rPr lang="zh-CN" altLang="en-US" sz="3000" dirty="0">
                <a:ea typeface="宋体" pitchFamily="2" charset="-122"/>
              </a:rPr>
              <a:t>属性不同，媒体特性使用 </a:t>
            </a:r>
            <a:r>
              <a:rPr lang="en-US" altLang="zh-CN" sz="3000" dirty="0">
                <a:ea typeface="宋体" pitchFamily="2" charset="-122"/>
              </a:rPr>
              <a:t>min/max</a:t>
            </a:r>
            <a:r>
              <a:rPr lang="zh-CN" altLang="en-US" sz="3000" dirty="0">
                <a:ea typeface="宋体" pitchFamily="2" charset="-122"/>
              </a:rPr>
              <a:t>来完成大于等于或小于的逻辑判断，</a:t>
            </a:r>
            <a:r>
              <a:rPr lang="en-US" altLang="zh-CN" sz="3000" dirty="0">
                <a:ea typeface="宋体" pitchFamily="2" charset="-122"/>
              </a:rPr>
              <a:t>CSS3</a:t>
            </a:r>
            <a:r>
              <a:rPr lang="zh-CN" altLang="en-US" sz="3000" dirty="0">
                <a:ea typeface="宋体" pitchFamily="2" charset="-122"/>
              </a:rPr>
              <a:t>媒体特性如下表所示。</a:t>
            </a:r>
          </a:p>
        </p:txBody>
      </p:sp>
    </p:spTree>
    <p:extLst>
      <p:ext uri="{BB962C8B-B14F-4D97-AF65-F5344CB8AC3E}">
        <p14:creationId xmlns:p14="http://schemas.microsoft.com/office/powerpoint/2010/main" val="389838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11188" y="908050"/>
          <a:ext cx="8353425" cy="5508625"/>
        </p:xfrm>
        <a:graphic>
          <a:graphicData uri="http://schemas.openxmlformats.org/drawingml/2006/table">
            <a:tbl>
              <a:tblPr firstRow="1" firstCol="1" bandRow="1" bandCol="1">
                <a:tableStyleId>{22838BEF-8BB2-4498-84A7-C5851F593DF1}</a:tableStyleId>
              </a:tblPr>
              <a:tblGrid>
                <a:gridCol w="2160369"/>
                <a:gridCol w="6193056"/>
              </a:tblGrid>
              <a:tr h="305433">
                <a:tc>
                  <a:txBody>
                    <a:bodyPr/>
                    <a:lstStyle/>
                    <a:p>
                      <a:pPr algn="ctr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 dirty="0">
                          <a:effectLst/>
                        </a:rPr>
                        <a:t>值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  <a:tr h="305433">
                <a:tc>
                  <a:txBody>
                    <a:bodyPr/>
                    <a:lstStyle/>
                    <a:p>
                      <a:pPr algn="l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en-US" sz="1600" kern="100" dirty="0">
                          <a:effectLst/>
                        </a:rPr>
                        <a:t>width</a:t>
                      </a:r>
                      <a:r>
                        <a:rPr lang="zh-CN" sz="1600" kern="100" dirty="0">
                          <a:effectLst/>
                        </a:rPr>
                        <a:t>和</a:t>
                      </a:r>
                      <a:r>
                        <a:rPr lang="en-US" sz="1600" kern="100" dirty="0">
                          <a:effectLst/>
                        </a:rPr>
                        <a:t>height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>
                          <a:effectLst/>
                        </a:rPr>
                        <a:t>定义浏览器窗口宽度和高度</a:t>
                      </a:r>
                      <a:endParaRPr lang="zh-CN" sz="1600" kern="10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  <a:tr h="541523">
                <a:tc>
                  <a:txBody>
                    <a:bodyPr/>
                    <a:lstStyle/>
                    <a:p>
                      <a:pPr algn="l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en-US" sz="1600" kern="100" dirty="0">
                          <a:effectLst/>
                        </a:rPr>
                        <a:t>device-width</a:t>
                      </a:r>
                      <a:r>
                        <a:rPr lang="zh-CN" sz="1600" kern="100" dirty="0">
                          <a:effectLst/>
                        </a:rPr>
                        <a:t>和</a:t>
                      </a:r>
                      <a:r>
                        <a:rPr lang="en-US" sz="1600" kern="100" dirty="0">
                          <a:effectLst/>
                        </a:rPr>
                        <a:t>device-height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>
                          <a:effectLst/>
                        </a:rPr>
                        <a:t>定义输出设备的宽度和高度</a:t>
                      </a:r>
                      <a:endParaRPr lang="zh-CN" sz="1600" kern="10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  <a:tr h="360122">
                <a:tc>
                  <a:txBody>
                    <a:bodyPr/>
                    <a:lstStyle/>
                    <a:p>
                      <a:pPr algn="l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en-US" sz="1600" kern="100" dirty="0">
                          <a:effectLst/>
                        </a:rPr>
                        <a:t>orientation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 dirty="0">
                          <a:effectLst/>
                        </a:rPr>
                        <a:t>定义浏览器窗口的方向。取值为</a:t>
                      </a:r>
                      <a:r>
                        <a:rPr lang="en-US" sz="1600" kern="100" dirty="0">
                          <a:effectLst/>
                        </a:rPr>
                        <a:t>portrait</a:t>
                      </a:r>
                      <a:r>
                        <a:rPr lang="zh-CN" sz="1600" kern="100" dirty="0">
                          <a:effectLst/>
                        </a:rPr>
                        <a:t>（</a:t>
                      </a:r>
                      <a:r>
                        <a:rPr lang="zh-CN" sz="1600" kern="100" dirty="0" smtClean="0">
                          <a:effectLst/>
                        </a:rPr>
                        <a:t>纵）</a:t>
                      </a:r>
                      <a:r>
                        <a:rPr lang="zh-CN" sz="1600" kern="100" dirty="0">
                          <a:effectLst/>
                        </a:rPr>
                        <a:t>或</a:t>
                      </a:r>
                      <a:r>
                        <a:rPr lang="en-US" sz="1600" kern="100" dirty="0">
                          <a:effectLst/>
                        </a:rPr>
                        <a:t>landscape</a:t>
                      </a:r>
                      <a:r>
                        <a:rPr lang="zh-CN" sz="1600" kern="100" dirty="0">
                          <a:effectLst/>
                        </a:rPr>
                        <a:t>（</a:t>
                      </a:r>
                      <a:r>
                        <a:rPr lang="zh-CN" sz="1600" kern="100" dirty="0" smtClean="0">
                          <a:effectLst/>
                        </a:rPr>
                        <a:t>横）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  <a:tr h="288097">
                <a:tc>
                  <a:txBody>
                    <a:bodyPr/>
                    <a:lstStyle/>
                    <a:p>
                      <a:pPr algn="l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en-US" sz="1600" kern="100" dirty="0">
                          <a:effectLst/>
                        </a:rPr>
                        <a:t>resolution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>
                          <a:effectLst/>
                        </a:rPr>
                        <a:t>定义设备的分辨率。如，</a:t>
                      </a:r>
                      <a:r>
                        <a:rPr lang="en-US" sz="1600" kern="100">
                          <a:effectLst/>
                        </a:rPr>
                        <a:t>300dpi</a:t>
                      </a:r>
                      <a:endParaRPr lang="zh-CN" sz="1600" kern="10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  <a:tr h="357836">
                <a:tc>
                  <a:txBody>
                    <a:bodyPr/>
                    <a:lstStyle/>
                    <a:p>
                      <a:pPr algn="l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en-US" sz="1600" kern="100" dirty="0">
                          <a:effectLst/>
                        </a:rPr>
                        <a:t>aspect-ratio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>
                          <a:effectLst/>
                        </a:rPr>
                        <a:t>定义浏览器窗口的宽度与高度的比率</a:t>
                      </a:r>
                      <a:endParaRPr lang="zh-CN" sz="1600" kern="10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  <a:tr h="487791">
                <a:tc>
                  <a:txBody>
                    <a:bodyPr/>
                    <a:lstStyle/>
                    <a:p>
                      <a:pPr algn="l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en-US" sz="1600" kern="100" dirty="0">
                          <a:effectLst/>
                        </a:rPr>
                        <a:t>device-aspect-ratio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>
                          <a:effectLst/>
                        </a:rPr>
                        <a:t>定义输出设备的屏幕可见宽度与高度的比率</a:t>
                      </a:r>
                      <a:endParaRPr lang="zh-CN" sz="1600" kern="10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  <a:tr h="456654">
                <a:tc>
                  <a:txBody>
                    <a:bodyPr/>
                    <a:lstStyle/>
                    <a:p>
                      <a:pPr algn="l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en-US" sz="1600" kern="100" dirty="0">
                          <a:effectLst/>
                        </a:rPr>
                        <a:t>color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>
                          <a:effectLst/>
                        </a:rPr>
                        <a:t>定义输出设备使用多少位的颜色值。如果不是彩色设备，则值等于</a:t>
                      </a: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  <a:tr h="696209">
                <a:tc>
                  <a:txBody>
                    <a:bodyPr/>
                    <a:lstStyle/>
                    <a:p>
                      <a:pPr algn="l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en-US" sz="1600" kern="100" dirty="0">
                          <a:effectLst/>
                        </a:rPr>
                        <a:t>color-index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>
                          <a:effectLst/>
                        </a:rPr>
                        <a:t>定义在输出设备的彩色查询表中的色彩数。如果没有使用彩色查询表，则值等于</a:t>
                      </a: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  <a:tr h="610868">
                <a:tc>
                  <a:txBody>
                    <a:bodyPr/>
                    <a:lstStyle/>
                    <a:p>
                      <a:pPr algn="l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en-US" sz="1600" kern="100" dirty="0">
                          <a:effectLst/>
                        </a:rPr>
                        <a:t>monochrome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>
                          <a:effectLst/>
                        </a:rPr>
                        <a:t>定义在一个单色帧缓冲区中每像素包含的字节数。如果不是单色设备，则值等于</a:t>
                      </a: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  <a:tr h="610868">
                <a:tc>
                  <a:txBody>
                    <a:bodyPr/>
                    <a:lstStyle/>
                    <a:p>
                      <a:pPr algn="l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en-US" sz="1600" kern="100" dirty="0">
                          <a:effectLst/>
                        </a:rPr>
                        <a:t>scan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>
                          <a:effectLst/>
                        </a:rPr>
                        <a:t>定义电视类设备的扫描方式。</a:t>
                      </a:r>
                      <a:r>
                        <a:rPr lang="en-US" sz="1600" kern="100">
                          <a:effectLst/>
                        </a:rPr>
                        <a:t>Progressive</a:t>
                      </a:r>
                      <a:r>
                        <a:rPr lang="zh-CN" sz="1600" kern="100">
                          <a:effectLst/>
                        </a:rPr>
                        <a:t>表示逐行扫描，</a:t>
                      </a:r>
                      <a:r>
                        <a:rPr lang="en-US" sz="1600" kern="100">
                          <a:effectLst/>
                        </a:rPr>
                        <a:t>interiace</a:t>
                      </a:r>
                      <a:r>
                        <a:rPr lang="zh-CN" sz="1600" kern="100">
                          <a:effectLst/>
                        </a:rPr>
                        <a:t>表示隔行扫描</a:t>
                      </a:r>
                      <a:endParaRPr lang="zh-CN" sz="1600" kern="10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  <a:tr h="487791">
                <a:tc>
                  <a:txBody>
                    <a:bodyPr/>
                    <a:lstStyle/>
                    <a:p>
                      <a:pPr algn="l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en-US" sz="1600" kern="100" dirty="0">
                          <a:effectLst/>
                        </a:rPr>
                        <a:t>grid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05"/>
                        </a:spcBef>
                        <a:spcAft>
                          <a:spcPts val="105"/>
                        </a:spcAft>
                        <a:tabLst>
                          <a:tab pos="2667000" algn="ctr"/>
                        </a:tabLst>
                      </a:pPr>
                      <a:r>
                        <a:rPr lang="zh-CN" sz="1600" kern="100" dirty="0">
                          <a:effectLst/>
                        </a:rPr>
                        <a:t>用来查询输出设备是否使用栅格或点阵。基于栅格时值为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，否则为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/>
                        <a:ea typeface="方正书宋简体"/>
                        <a:cs typeface="Times New Roman"/>
                      </a:endParaRPr>
                    </a:p>
                  </a:txBody>
                  <a:tcPr marL="68584" marR="6858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8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charset="-122"/>
              </a:rPr>
              <a:t>按列数的布局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14288" y="0"/>
            <a:ext cx="6192837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668838" y="2209800"/>
            <a:ext cx="444817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22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395536" y="54868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3</a:t>
            </a:r>
            <a:r>
              <a:rPr lang="zh-CN" altLang="zh-CN" sz="2400" dirty="0" smtClean="0">
                <a:ea typeface="宋体" pitchFamily="2" charset="-122"/>
              </a:rPr>
              <a:t>．</a:t>
            </a:r>
            <a:r>
              <a:rPr lang="en-US" altLang="zh-CN" sz="2400" dirty="0" smtClean="0">
                <a:ea typeface="宋体" pitchFamily="2" charset="-122"/>
              </a:rPr>
              <a:t>Media Queries</a:t>
            </a:r>
            <a:r>
              <a:rPr lang="zh-CN" altLang="zh-CN" sz="2400" dirty="0" smtClean="0">
                <a:ea typeface="宋体" pitchFamily="2" charset="-122"/>
              </a:rPr>
              <a:t>的方法</a:t>
            </a:r>
          </a:p>
          <a:p>
            <a:pPr marL="85725" lvl="1" indent="0">
              <a:buFont typeface="Wingdings" pitchFamily="2" charset="2"/>
              <a:buNone/>
            </a:pPr>
            <a:r>
              <a:rPr lang="zh-CN" altLang="zh-CN" sz="2400" dirty="0" smtClean="0">
                <a:ea typeface="宋体" pitchFamily="2" charset="-122"/>
              </a:rPr>
              <a:t>媒体类型的引用方法主要有使用</a:t>
            </a:r>
            <a:r>
              <a:rPr lang="en-US" altLang="zh-CN" sz="2400" dirty="0" smtClean="0">
                <a:ea typeface="宋体" pitchFamily="2" charset="-122"/>
              </a:rPr>
              <a:t>link</a:t>
            </a:r>
            <a:r>
              <a:rPr lang="zh-CN" altLang="zh-CN" sz="2400" dirty="0" smtClean="0">
                <a:ea typeface="宋体" pitchFamily="2" charset="-122"/>
              </a:rPr>
              <a:t>标记引用样式、使用</a:t>
            </a:r>
            <a:r>
              <a:rPr lang="en-US" altLang="zh-CN" sz="2400" dirty="0" smtClean="0">
                <a:ea typeface="宋体" pitchFamily="2" charset="-122"/>
              </a:rPr>
              <a:t>@import</a:t>
            </a:r>
            <a:r>
              <a:rPr lang="zh-CN" altLang="zh-CN" sz="2400" dirty="0" smtClean="0">
                <a:ea typeface="宋体" pitchFamily="2" charset="-122"/>
              </a:rPr>
              <a:t>标记导入样式、使用</a:t>
            </a:r>
            <a:r>
              <a:rPr lang="en-US" altLang="zh-CN" sz="2400" dirty="0" smtClean="0">
                <a:ea typeface="宋体" pitchFamily="2" charset="-122"/>
              </a:rPr>
              <a:t>CSS3</a:t>
            </a:r>
            <a:r>
              <a:rPr lang="zh-CN" altLang="zh-CN" sz="2400" dirty="0" smtClean="0">
                <a:ea typeface="宋体" pitchFamily="2" charset="-122"/>
              </a:rPr>
              <a:t>的</a:t>
            </a:r>
            <a:r>
              <a:rPr lang="en-US" altLang="zh-CN" sz="2400" dirty="0" smtClean="0">
                <a:ea typeface="宋体" pitchFamily="2" charset="-122"/>
              </a:rPr>
              <a:t>@media</a:t>
            </a:r>
            <a:r>
              <a:rPr lang="zh-CN" altLang="zh-CN" sz="2400" dirty="0" smtClean="0">
                <a:ea typeface="宋体" pitchFamily="2" charset="-122"/>
              </a:rPr>
              <a:t>标记说明样式等</a:t>
            </a:r>
            <a:r>
              <a:rPr lang="en-US" altLang="zh-CN" sz="2400" dirty="0" smtClean="0">
                <a:ea typeface="宋体" pitchFamily="2" charset="-122"/>
              </a:rPr>
              <a:t>3</a:t>
            </a:r>
            <a:r>
              <a:rPr lang="zh-CN" altLang="zh-CN" sz="2400" dirty="0" smtClean="0">
                <a:ea typeface="宋体" pitchFamily="2" charset="-122"/>
              </a:rPr>
              <a:t>种。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zh-CN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1</a:t>
            </a:r>
            <a:r>
              <a:rPr lang="zh-CN" altLang="zh-CN" sz="2400" dirty="0" smtClean="0">
                <a:ea typeface="宋体" pitchFamily="2" charset="-122"/>
              </a:rPr>
              <a:t>）使用</a:t>
            </a:r>
            <a:r>
              <a:rPr lang="en-US" altLang="zh-CN" sz="2400" dirty="0" smtClean="0">
                <a:ea typeface="宋体" pitchFamily="2" charset="-122"/>
              </a:rPr>
              <a:t>link</a:t>
            </a:r>
            <a:r>
              <a:rPr lang="zh-CN" altLang="zh-CN" sz="2400" dirty="0" smtClean="0">
                <a:ea typeface="宋体" pitchFamily="2" charset="-122"/>
              </a:rPr>
              <a:t>方法引用样式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zh-CN" sz="2400" dirty="0" smtClean="0">
                <a:ea typeface="宋体" pitchFamily="2" charset="-122"/>
              </a:rPr>
              <a:t>通过</a:t>
            </a:r>
            <a:r>
              <a:rPr lang="en-US" altLang="zh-CN" sz="2400" dirty="0" smtClean="0">
                <a:ea typeface="宋体" pitchFamily="2" charset="-122"/>
              </a:rPr>
              <a:t>link</a:t>
            </a:r>
            <a:r>
              <a:rPr lang="zh-CN" altLang="zh-CN" sz="2400" dirty="0" smtClean="0">
                <a:ea typeface="宋体" pitchFamily="2" charset="-122"/>
              </a:rPr>
              <a:t>标记中的</a:t>
            </a:r>
            <a:r>
              <a:rPr lang="en-US" altLang="zh-CN" sz="2400" dirty="0" smtClean="0">
                <a:ea typeface="宋体" pitchFamily="2" charset="-122"/>
              </a:rPr>
              <a:t>media</a:t>
            </a:r>
            <a:r>
              <a:rPr lang="zh-CN" altLang="zh-CN" sz="2400" dirty="0" smtClean="0">
                <a:ea typeface="宋体" pitchFamily="2" charset="-122"/>
              </a:rPr>
              <a:t>属性来指定不同的媒体类型，代码如下。</a:t>
            </a:r>
          </a:p>
          <a:p>
            <a:pPr marL="85725" lvl="1" indent="0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&lt;link </a:t>
            </a:r>
            <a:r>
              <a:rPr lang="en-US" altLang="zh-CN" sz="2400" dirty="0" err="1" smtClean="0">
                <a:ea typeface="宋体" pitchFamily="2" charset="-122"/>
              </a:rPr>
              <a:t>rel</a:t>
            </a:r>
            <a:r>
              <a:rPr lang="en-US" altLang="zh-CN" sz="2400" dirty="0" smtClean="0">
                <a:ea typeface="宋体" pitchFamily="2" charset="-122"/>
              </a:rPr>
              <a:t>="</a:t>
            </a:r>
            <a:r>
              <a:rPr lang="en-US" altLang="zh-CN" sz="2400" dirty="0" err="1" smtClean="0">
                <a:ea typeface="宋体" pitchFamily="2" charset="-122"/>
              </a:rPr>
              <a:t>stylesheet</a:t>
            </a:r>
            <a:r>
              <a:rPr lang="en-US" altLang="zh-CN" sz="2400" dirty="0" smtClean="0">
                <a:ea typeface="宋体" pitchFamily="2" charset="-122"/>
              </a:rPr>
              <a:t>" type="text/</a:t>
            </a:r>
            <a:r>
              <a:rPr lang="en-US" altLang="zh-CN" sz="2400" dirty="0" err="1" smtClean="0">
                <a:ea typeface="宋体" pitchFamily="2" charset="-122"/>
              </a:rPr>
              <a:t>css</a:t>
            </a:r>
            <a:r>
              <a:rPr lang="en-US" altLang="zh-CN" sz="2400" dirty="0" smtClean="0">
                <a:ea typeface="宋体" pitchFamily="2" charset="-122"/>
              </a:rPr>
              <a:t>" </a:t>
            </a:r>
            <a:r>
              <a:rPr lang="en-US" altLang="zh-CN" sz="2400" dirty="0" err="1" smtClean="0">
                <a:ea typeface="宋体" pitchFamily="2" charset="-122"/>
              </a:rPr>
              <a:t>href</a:t>
            </a:r>
            <a:r>
              <a:rPr lang="en-US" altLang="zh-CN" sz="2400" dirty="0" smtClean="0">
                <a:ea typeface="宋体" pitchFamily="2" charset="-122"/>
              </a:rPr>
              <a:t>="mystyle.css" media="screen" /&gt;</a:t>
            </a:r>
            <a:endParaRPr lang="zh-CN" altLang="zh-CN" sz="2400" dirty="0" smtClean="0">
              <a:ea typeface="宋体" pitchFamily="2" charset="-122"/>
            </a:endParaRPr>
          </a:p>
          <a:p>
            <a:pPr marL="85725" lvl="1" indent="0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&lt;link </a:t>
            </a:r>
            <a:r>
              <a:rPr lang="en-US" altLang="zh-CN" sz="2400" dirty="0" err="1" smtClean="0">
                <a:ea typeface="宋体" pitchFamily="2" charset="-122"/>
              </a:rPr>
              <a:t>rel</a:t>
            </a:r>
            <a:r>
              <a:rPr lang="en-US" altLang="zh-CN" sz="2400" dirty="0" smtClean="0">
                <a:ea typeface="宋体" pitchFamily="2" charset="-122"/>
              </a:rPr>
              <a:t>="</a:t>
            </a:r>
            <a:r>
              <a:rPr lang="en-US" altLang="zh-CN" sz="2400" dirty="0" err="1" smtClean="0">
                <a:ea typeface="宋体" pitchFamily="2" charset="-122"/>
              </a:rPr>
              <a:t>stylesheet</a:t>
            </a:r>
            <a:r>
              <a:rPr lang="en-US" altLang="zh-CN" sz="2400" dirty="0" smtClean="0">
                <a:ea typeface="宋体" pitchFamily="2" charset="-122"/>
              </a:rPr>
              <a:t>" type="text/</a:t>
            </a:r>
            <a:r>
              <a:rPr lang="en-US" altLang="zh-CN" sz="2400" dirty="0" err="1" smtClean="0">
                <a:ea typeface="宋体" pitchFamily="2" charset="-122"/>
              </a:rPr>
              <a:t>css</a:t>
            </a:r>
            <a:r>
              <a:rPr lang="en-US" altLang="zh-CN" sz="2400" dirty="0" smtClean="0">
                <a:ea typeface="宋体" pitchFamily="2" charset="-122"/>
              </a:rPr>
              <a:t>" </a:t>
            </a:r>
            <a:r>
              <a:rPr lang="en-US" altLang="zh-CN" sz="2400" dirty="0" err="1" smtClean="0">
                <a:ea typeface="宋体" pitchFamily="2" charset="-122"/>
              </a:rPr>
              <a:t>href</a:t>
            </a:r>
            <a:r>
              <a:rPr lang="en-US" altLang="zh-CN" sz="2400" dirty="0" smtClean="0">
                <a:ea typeface="宋体" pitchFamily="2" charset="-122"/>
              </a:rPr>
              <a:t>="mystyle.css" media="screen and (min-width:980px)" /&gt;</a:t>
            </a:r>
            <a:endParaRPr lang="zh-CN" altLang="zh-CN" sz="24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86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5127625"/>
          </a:xfrm>
        </p:spPr>
        <p:txBody>
          <a:bodyPr/>
          <a:lstStyle/>
          <a:p>
            <a:pPr marL="85725" lvl="1" indent="0">
              <a:buFont typeface="Wingdings" pitchFamily="2" charset="2"/>
              <a:buNone/>
            </a:pPr>
            <a:r>
              <a:rPr lang="zh-CN" altLang="zh-CN" sz="2400" smtClean="0">
                <a:ea typeface="宋体" pitchFamily="2" charset="-122"/>
              </a:rPr>
              <a:t>（</a:t>
            </a:r>
            <a:r>
              <a:rPr lang="en-US" altLang="zh-CN" sz="2400" smtClean="0">
                <a:ea typeface="宋体" pitchFamily="2" charset="-122"/>
              </a:rPr>
              <a:t>2</a:t>
            </a:r>
            <a:r>
              <a:rPr lang="zh-CN" altLang="zh-CN" sz="2400" smtClean="0">
                <a:ea typeface="宋体" pitchFamily="2" charset="-122"/>
              </a:rPr>
              <a:t>）</a:t>
            </a:r>
            <a:r>
              <a:rPr lang="en-US" altLang="zh-CN" sz="2400" smtClean="0">
                <a:ea typeface="宋体" pitchFamily="2" charset="-122"/>
              </a:rPr>
              <a:t>@import</a:t>
            </a:r>
            <a:r>
              <a:rPr lang="zh-CN" altLang="zh-CN" sz="2400" smtClean="0">
                <a:ea typeface="宋体" pitchFamily="2" charset="-122"/>
              </a:rPr>
              <a:t>方法导入样式</a:t>
            </a:r>
            <a:endParaRPr lang="en-US" altLang="zh-CN" sz="2400" smtClean="0">
              <a:ea typeface="宋体" pitchFamily="2" charset="-122"/>
            </a:endParaRPr>
          </a:p>
          <a:p>
            <a:pPr marL="85725" lvl="1" indent="0">
              <a:buFont typeface="Wingdings" pitchFamily="2" charset="2"/>
              <a:buNone/>
            </a:pPr>
            <a:endParaRPr lang="zh-CN" altLang="zh-CN" sz="2400" smtClean="0">
              <a:ea typeface="宋体" pitchFamily="2" charset="-122"/>
            </a:endParaRPr>
          </a:p>
          <a:p>
            <a:pPr marL="85725" lvl="1" indent="0">
              <a:buFont typeface="Wingdings" pitchFamily="2" charset="2"/>
              <a:buNone/>
            </a:pPr>
            <a:r>
              <a:rPr lang="en-US" altLang="zh-CN" sz="2400" smtClean="0">
                <a:ea typeface="宋体" pitchFamily="2" charset="-122"/>
              </a:rPr>
              <a:t>@import</a:t>
            </a:r>
            <a:r>
              <a:rPr lang="zh-CN" altLang="zh-CN" sz="2400" smtClean="0">
                <a:ea typeface="宋体" pitchFamily="2" charset="-122"/>
              </a:rPr>
              <a:t>导入样式文件也可以用来引用媒体类型，在</a:t>
            </a:r>
            <a:r>
              <a:rPr lang="en-US" altLang="zh-CN" sz="2400" smtClean="0">
                <a:ea typeface="宋体" pitchFamily="2" charset="-122"/>
              </a:rPr>
              <a:t>&lt;head&gt;&lt;/head&gt;</a:t>
            </a:r>
            <a:r>
              <a:rPr lang="zh-CN" altLang="zh-CN" sz="2400" smtClean="0">
                <a:ea typeface="宋体" pitchFamily="2" charset="-122"/>
              </a:rPr>
              <a:t>标记中的</a:t>
            </a:r>
            <a:r>
              <a:rPr lang="en-US" altLang="zh-CN" sz="2400" smtClean="0">
                <a:ea typeface="宋体" pitchFamily="2" charset="-122"/>
              </a:rPr>
              <a:t>&lt;style&gt;&lt;/style&gt;</a:t>
            </a:r>
            <a:r>
              <a:rPr lang="zh-CN" altLang="zh-CN" sz="2400" smtClean="0">
                <a:ea typeface="宋体" pitchFamily="2" charset="-122"/>
              </a:rPr>
              <a:t>中引入。</a:t>
            </a:r>
          </a:p>
          <a:p>
            <a:pPr marL="85725" lvl="1" indent="0">
              <a:buFont typeface="Wingdings" pitchFamily="2" charset="2"/>
              <a:buNone/>
            </a:pPr>
            <a:r>
              <a:rPr lang="en-US" altLang="zh-CN" sz="2400" smtClean="0">
                <a:ea typeface="宋体" pitchFamily="2" charset="-122"/>
              </a:rPr>
              <a:t>&lt;head&gt;</a:t>
            </a:r>
            <a:endParaRPr lang="zh-CN" altLang="zh-CN" sz="2400" smtClean="0">
              <a:ea typeface="宋体" pitchFamily="2" charset="-122"/>
            </a:endParaRPr>
          </a:p>
          <a:p>
            <a:pPr marL="85725" lvl="1" indent="0">
              <a:buFont typeface="Wingdings" pitchFamily="2" charset="2"/>
              <a:buNone/>
            </a:pPr>
            <a:r>
              <a:rPr lang="en-US" altLang="zh-CN" sz="2400" smtClean="0">
                <a:ea typeface="宋体" pitchFamily="2" charset="-122"/>
              </a:rPr>
              <a:t>&lt;style type="text/css"&gt;</a:t>
            </a:r>
            <a:endParaRPr lang="zh-CN" altLang="zh-CN" sz="2400" smtClean="0">
              <a:ea typeface="宋体" pitchFamily="2" charset="-122"/>
            </a:endParaRPr>
          </a:p>
          <a:p>
            <a:pPr marL="85725" lvl="1" indent="0">
              <a:buFont typeface="Wingdings" pitchFamily="2" charset="2"/>
              <a:buNone/>
            </a:pPr>
            <a:r>
              <a:rPr lang="en-US" altLang="zh-CN" sz="2400" smtClean="0">
                <a:ea typeface="宋体" pitchFamily="2" charset="-122"/>
              </a:rPr>
              <a:t>    @importurl(mystyle.css) screen and  (min-width:980px);</a:t>
            </a:r>
            <a:endParaRPr lang="zh-CN" altLang="zh-CN" sz="2400" smtClean="0">
              <a:ea typeface="宋体" pitchFamily="2" charset="-122"/>
            </a:endParaRPr>
          </a:p>
          <a:p>
            <a:pPr marL="85725" lvl="1" indent="0">
              <a:buFont typeface="Wingdings" pitchFamily="2" charset="2"/>
              <a:buNone/>
            </a:pPr>
            <a:r>
              <a:rPr lang="en-US" altLang="zh-CN" sz="2400" smtClean="0">
                <a:ea typeface="宋体" pitchFamily="2" charset="-122"/>
              </a:rPr>
              <a:t>&lt;/style&gt;</a:t>
            </a:r>
            <a:endParaRPr lang="zh-CN" altLang="zh-CN" sz="2400" smtClean="0">
              <a:ea typeface="宋体" pitchFamily="2" charset="-122"/>
            </a:endParaRPr>
          </a:p>
          <a:p>
            <a:pPr marL="85725" lvl="1" indent="0">
              <a:buFont typeface="Wingdings" pitchFamily="2" charset="2"/>
              <a:buNone/>
            </a:pPr>
            <a:r>
              <a:rPr lang="en-US" altLang="zh-CN" sz="2400" smtClean="0">
                <a:ea typeface="宋体" pitchFamily="2" charset="-122"/>
              </a:rPr>
              <a:t>&lt;/head&gt;</a:t>
            </a:r>
            <a:endParaRPr lang="zh-CN" altLang="zh-CN" sz="240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00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5127625"/>
          </a:xfrm>
        </p:spPr>
        <p:txBody>
          <a:bodyPr>
            <a:normAutofit lnSpcReduction="10000"/>
          </a:bodyPr>
          <a:lstStyle/>
          <a:p>
            <a:pPr marL="0" lvl="1" indent="400050">
              <a:buFont typeface="Wingdings" pitchFamily="2" charset="2"/>
              <a:buNone/>
            </a:pPr>
            <a:r>
              <a:rPr lang="zh-CN" altLang="zh-CN" smtClean="0"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</a:rPr>
              <a:t>3</a:t>
            </a:r>
            <a:r>
              <a:rPr lang="zh-CN" altLang="zh-CN" smtClean="0">
                <a:ea typeface="宋体" pitchFamily="2" charset="-122"/>
              </a:rPr>
              <a:t>）</a:t>
            </a:r>
            <a:r>
              <a:rPr lang="en-US" altLang="zh-CN" smtClean="0">
                <a:ea typeface="宋体" pitchFamily="2" charset="-122"/>
              </a:rPr>
              <a:t>@media</a:t>
            </a:r>
            <a:r>
              <a:rPr lang="zh-CN" altLang="zh-CN" smtClean="0">
                <a:ea typeface="宋体" pitchFamily="2" charset="-122"/>
              </a:rPr>
              <a:t>方法</a:t>
            </a:r>
          </a:p>
          <a:p>
            <a:pPr marL="0" lvl="1" indent="400050">
              <a:buFont typeface="Wingdings" pitchFamily="2" charset="2"/>
              <a:buNone/>
            </a:pPr>
            <a:r>
              <a:rPr lang="en-US" altLang="zh-CN" smtClean="0">
                <a:ea typeface="宋体" pitchFamily="2" charset="-122"/>
              </a:rPr>
              <a:t>@media</a:t>
            </a:r>
            <a:r>
              <a:rPr lang="zh-CN" altLang="zh-CN" smtClean="0">
                <a:ea typeface="宋体" pitchFamily="2" charset="-122"/>
              </a:rPr>
              <a:t>是</a:t>
            </a:r>
            <a:r>
              <a:rPr lang="en-US" altLang="zh-CN" smtClean="0">
                <a:ea typeface="宋体" pitchFamily="2" charset="-122"/>
              </a:rPr>
              <a:t>CSS3</a:t>
            </a:r>
            <a:r>
              <a:rPr lang="zh-CN" altLang="zh-CN" smtClean="0">
                <a:ea typeface="宋体" pitchFamily="2" charset="-122"/>
              </a:rPr>
              <a:t>新增的媒体查询特性</a:t>
            </a:r>
            <a:r>
              <a:rPr lang="zh-CN" altLang="en-US" smtClean="0">
                <a:ea typeface="宋体" pitchFamily="2" charset="-122"/>
              </a:rPr>
              <a:t>，</a:t>
            </a:r>
            <a:r>
              <a:rPr lang="en-US" altLang="zh-CN" smtClean="0">
                <a:ea typeface="宋体" pitchFamily="2" charset="-122"/>
              </a:rPr>
              <a:t>@media</a:t>
            </a:r>
            <a:r>
              <a:rPr lang="zh-CN" altLang="zh-CN" smtClean="0">
                <a:ea typeface="宋体" pitchFamily="2" charset="-122"/>
              </a:rPr>
              <a:t>引入媒体类型和</a:t>
            </a:r>
            <a:r>
              <a:rPr lang="en-US" altLang="zh-CN" smtClean="0">
                <a:ea typeface="宋体" pitchFamily="2" charset="-122"/>
              </a:rPr>
              <a:t>@import</a:t>
            </a:r>
            <a:r>
              <a:rPr lang="zh-CN" altLang="zh-CN" smtClean="0">
                <a:ea typeface="宋体" pitchFamily="2" charset="-122"/>
              </a:rPr>
              <a:t>有些类似。</a:t>
            </a:r>
          </a:p>
          <a:p>
            <a:pPr marL="0" lvl="1" indent="400050">
              <a:buFont typeface="Wingdings" pitchFamily="2" charset="2"/>
              <a:buNone/>
            </a:pPr>
            <a:r>
              <a:rPr lang="en-US" altLang="zh-CN" smtClean="0">
                <a:ea typeface="宋体" pitchFamily="2" charset="-122"/>
              </a:rPr>
              <a:t>@media </a:t>
            </a:r>
            <a:r>
              <a:rPr lang="zh-CN" altLang="zh-CN" smtClean="0">
                <a:ea typeface="宋体" pitchFamily="2" charset="-122"/>
              </a:rPr>
              <a:t>媒体类型</a:t>
            </a:r>
            <a:r>
              <a:rPr lang="en-US" altLang="zh-CN" smtClean="0">
                <a:ea typeface="宋体" pitchFamily="2" charset="-122"/>
              </a:rPr>
              <a:t>and </a:t>
            </a:r>
            <a:r>
              <a:rPr lang="zh-CN" altLang="zh-CN" smtClean="0">
                <a:ea typeface="宋体" pitchFamily="2" charset="-122"/>
              </a:rPr>
              <a:t>（媒体特性）</a:t>
            </a:r>
            <a:r>
              <a:rPr lang="en-US" altLang="zh-CN" smtClean="0">
                <a:ea typeface="宋体" pitchFamily="2" charset="-122"/>
              </a:rPr>
              <a:t>{</a:t>
            </a:r>
            <a:r>
              <a:rPr lang="zh-CN" altLang="zh-CN" smtClean="0">
                <a:ea typeface="宋体" pitchFamily="2" charset="-122"/>
              </a:rPr>
              <a:t>样式定义</a:t>
            </a:r>
            <a:r>
              <a:rPr lang="en-US" altLang="zh-CN" smtClean="0">
                <a:ea typeface="宋体" pitchFamily="2" charset="-122"/>
              </a:rPr>
              <a:t>}</a:t>
            </a:r>
            <a:endParaRPr lang="zh-CN" altLang="zh-CN" smtClean="0">
              <a:ea typeface="宋体" pitchFamily="2" charset="-122"/>
            </a:endParaRPr>
          </a:p>
          <a:p>
            <a:pPr marL="0" lvl="1" indent="400050">
              <a:buFont typeface="Wingdings" pitchFamily="2" charset="2"/>
              <a:buNone/>
            </a:pPr>
            <a:r>
              <a:rPr lang="zh-CN" altLang="zh-CN" smtClean="0">
                <a:ea typeface="宋体" pitchFamily="2" charset="-122"/>
              </a:rPr>
              <a:t>使用</a:t>
            </a:r>
            <a:r>
              <a:rPr lang="en-US" altLang="zh-CN" smtClean="0">
                <a:ea typeface="宋体" pitchFamily="2" charset="-122"/>
              </a:rPr>
              <a:t>Media Queries</a:t>
            </a:r>
            <a:r>
              <a:rPr lang="zh-CN" altLang="zh-CN" smtClean="0">
                <a:ea typeface="宋体" pitchFamily="2" charset="-122"/>
              </a:rPr>
              <a:t>必须以“</a:t>
            </a:r>
            <a:r>
              <a:rPr lang="en-US" altLang="zh-CN" smtClean="0">
                <a:ea typeface="宋体" pitchFamily="2" charset="-122"/>
              </a:rPr>
              <a:t>@media</a:t>
            </a:r>
            <a:r>
              <a:rPr lang="zh-CN" altLang="zh-CN" smtClean="0">
                <a:ea typeface="宋体" pitchFamily="2" charset="-122"/>
              </a:rPr>
              <a:t>”开头，然后指定媒体类型和媒体特性。</a:t>
            </a:r>
            <a:endParaRPr lang="en-US" altLang="zh-CN" smtClean="0">
              <a:ea typeface="宋体" pitchFamily="2" charset="-122"/>
            </a:endParaRPr>
          </a:p>
          <a:p>
            <a:pPr marL="0" lvl="1" indent="400050">
              <a:buFont typeface="Wingdings" pitchFamily="2" charset="2"/>
              <a:buNone/>
            </a:pPr>
            <a:r>
              <a:rPr lang="zh-CN" altLang="zh-CN" smtClean="0">
                <a:ea typeface="宋体" pitchFamily="2" charset="-122"/>
              </a:rPr>
              <a:t>媒体特性的书写方式与</a:t>
            </a:r>
            <a:r>
              <a:rPr lang="en-US" altLang="zh-CN" smtClean="0">
                <a:ea typeface="宋体" pitchFamily="2" charset="-122"/>
              </a:rPr>
              <a:t>CSS</a:t>
            </a:r>
            <a:r>
              <a:rPr lang="zh-CN" altLang="zh-CN" smtClean="0">
                <a:ea typeface="宋体" pitchFamily="2" charset="-122"/>
              </a:rPr>
              <a:t>样式的书写方式相似，主要分为两个部分，第一部分指的是媒体特性，第二部分为媒体特性的值，两个部分之间使用冒号分隔。例如，</a:t>
            </a:r>
          </a:p>
          <a:p>
            <a:pPr marL="0" lvl="1" indent="400050">
              <a:buFont typeface="Wingdings" pitchFamily="2" charset="2"/>
              <a:buNone/>
            </a:pPr>
            <a:r>
              <a:rPr lang="en-US" altLang="zh-CN" smtClean="0">
                <a:ea typeface="宋体" pitchFamily="2" charset="-122"/>
              </a:rPr>
              <a:t>(max-width: 480px)</a:t>
            </a:r>
            <a:endParaRPr lang="zh-CN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783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4</a:t>
            </a:r>
            <a:r>
              <a:rPr lang="zh-CN" altLang="zh-CN" sz="2400" dirty="0" smtClean="0">
                <a:ea typeface="宋体" pitchFamily="2" charset="-122"/>
              </a:rPr>
              <a:t>．</a:t>
            </a:r>
            <a:r>
              <a:rPr lang="en-US" altLang="zh-CN" sz="2400" dirty="0" smtClean="0">
                <a:ea typeface="宋体" pitchFamily="2" charset="-122"/>
              </a:rPr>
              <a:t>CSS3</a:t>
            </a:r>
            <a:r>
              <a:rPr lang="zh-CN" altLang="zh-CN" sz="2400" dirty="0" smtClean="0">
                <a:ea typeface="宋体" pitchFamily="2" charset="-122"/>
              </a:rPr>
              <a:t>媒体查询的具体应用</a:t>
            </a:r>
          </a:p>
          <a:p>
            <a:pPr marL="400050" lvl="1" indent="0">
              <a:buFont typeface="Wingdings" pitchFamily="2" charset="2"/>
              <a:buNone/>
            </a:pPr>
            <a:r>
              <a:rPr lang="zh-CN" altLang="zh-CN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1</a:t>
            </a:r>
            <a:r>
              <a:rPr lang="zh-CN" altLang="zh-CN" sz="2400" dirty="0" smtClean="0">
                <a:ea typeface="宋体" pitchFamily="2" charset="-122"/>
              </a:rPr>
              <a:t>）最大宽度</a:t>
            </a:r>
            <a:r>
              <a:rPr lang="en-US" altLang="zh-CN" sz="2400" dirty="0" smtClean="0">
                <a:ea typeface="宋体" pitchFamily="2" charset="-122"/>
              </a:rPr>
              <a:t>max-width</a:t>
            </a:r>
            <a:endParaRPr lang="zh-CN" altLang="zh-CN" sz="24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zh-CN" altLang="zh-CN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2</a:t>
            </a:r>
            <a:r>
              <a:rPr lang="zh-CN" altLang="zh-CN" sz="2400" dirty="0" smtClean="0">
                <a:ea typeface="宋体" pitchFamily="2" charset="-122"/>
              </a:rPr>
              <a:t>）最小宽度</a:t>
            </a:r>
            <a:r>
              <a:rPr lang="en-US" altLang="zh-CN" sz="2400" dirty="0" smtClean="0">
                <a:ea typeface="宋体" pitchFamily="2" charset="-122"/>
              </a:rPr>
              <a:t>min-width</a:t>
            </a:r>
            <a:endParaRPr lang="zh-CN" altLang="zh-CN" sz="24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zh-CN" altLang="zh-CN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3</a:t>
            </a:r>
            <a:r>
              <a:rPr lang="zh-CN" altLang="zh-CN" sz="2400" dirty="0" smtClean="0">
                <a:ea typeface="宋体" pitchFamily="2" charset="-122"/>
              </a:rPr>
              <a:t>）使用多个媒体特性</a:t>
            </a:r>
          </a:p>
          <a:p>
            <a:pPr marL="400050" lvl="1" indent="0">
              <a:buFont typeface="Wingdings" pitchFamily="2" charset="2"/>
              <a:buNone/>
            </a:pPr>
            <a:r>
              <a:rPr lang="zh-CN" altLang="zh-CN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4</a:t>
            </a:r>
            <a:r>
              <a:rPr lang="zh-CN" altLang="zh-CN" sz="2400" dirty="0" smtClean="0">
                <a:ea typeface="宋体" pitchFamily="2" charset="-122"/>
              </a:rPr>
              <a:t>）设备屏幕的输出宽度</a:t>
            </a:r>
            <a:r>
              <a:rPr lang="en-US" altLang="zh-CN" sz="2400" dirty="0" smtClean="0">
                <a:ea typeface="宋体" pitchFamily="2" charset="-122"/>
              </a:rPr>
              <a:t>device-width</a:t>
            </a:r>
            <a:endParaRPr lang="zh-CN" altLang="zh-CN" sz="24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zh-CN" altLang="zh-CN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5</a:t>
            </a:r>
            <a:r>
              <a:rPr lang="zh-CN" altLang="zh-CN" sz="2400" dirty="0" smtClean="0">
                <a:ea typeface="宋体" pitchFamily="2" charset="-122"/>
              </a:rPr>
              <a:t>）</a:t>
            </a:r>
            <a:r>
              <a:rPr lang="en-US" altLang="zh-CN" sz="2400" dirty="0" smtClean="0">
                <a:ea typeface="宋体" pitchFamily="2" charset="-122"/>
              </a:rPr>
              <a:t>not</a:t>
            </a:r>
            <a:r>
              <a:rPr lang="zh-CN" altLang="zh-CN" sz="2400" dirty="0" smtClean="0">
                <a:ea typeface="宋体" pitchFamily="2" charset="-122"/>
              </a:rPr>
              <a:t>关键词</a:t>
            </a:r>
          </a:p>
          <a:p>
            <a:pPr marL="400050" lvl="1" indent="0">
              <a:buFont typeface="Wingdings" pitchFamily="2" charset="2"/>
              <a:buNone/>
            </a:pPr>
            <a:r>
              <a:rPr lang="zh-CN" altLang="zh-CN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6</a:t>
            </a:r>
            <a:r>
              <a:rPr lang="zh-CN" altLang="zh-CN" sz="2400" dirty="0" smtClean="0">
                <a:ea typeface="宋体" pitchFamily="2" charset="-122"/>
              </a:rPr>
              <a:t>）</a:t>
            </a:r>
            <a:r>
              <a:rPr lang="en-US" altLang="zh-CN" sz="2400" dirty="0" smtClean="0">
                <a:ea typeface="宋体" pitchFamily="2" charset="-122"/>
              </a:rPr>
              <a:t>only</a:t>
            </a:r>
            <a:r>
              <a:rPr lang="zh-CN" altLang="zh-CN" sz="2400" dirty="0" smtClean="0">
                <a:ea typeface="宋体" pitchFamily="2" charset="-122"/>
              </a:rPr>
              <a:t>关键词</a:t>
            </a:r>
            <a:endParaRPr lang="en-US" altLang="zh-CN" sz="24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zh-CN" altLang="zh-CN" sz="2000" dirty="0" smtClean="0">
                <a:ea typeface="宋体" pitchFamily="2" charset="-122"/>
              </a:rPr>
              <a:t>例如，当屏幕宽度在</a:t>
            </a:r>
            <a:r>
              <a:rPr lang="en-US" altLang="zh-CN" sz="2000" dirty="0" smtClean="0">
                <a:ea typeface="宋体" pitchFamily="2" charset="-122"/>
              </a:rPr>
              <a:t>600px~900px</a:t>
            </a:r>
            <a:r>
              <a:rPr lang="zh-CN" altLang="zh-CN" sz="2000" dirty="0" smtClean="0">
                <a:ea typeface="宋体" pitchFamily="2" charset="-122"/>
              </a:rPr>
              <a:t>之间时，</a:t>
            </a:r>
            <a:r>
              <a:rPr lang="en-US" altLang="zh-CN" sz="2000" dirty="0" smtClean="0">
                <a:ea typeface="宋体" pitchFamily="2" charset="-122"/>
              </a:rPr>
              <a:t>body</a:t>
            </a:r>
            <a:r>
              <a:rPr lang="zh-CN" altLang="zh-CN" sz="2000" dirty="0" smtClean="0">
                <a:ea typeface="宋体" pitchFamily="2" charset="-122"/>
              </a:rPr>
              <a:t>的背景色渲染为“</a:t>
            </a:r>
            <a:r>
              <a:rPr lang="en-US" altLang="zh-CN" sz="2000" dirty="0" smtClean="0">
                <a:ea typeface="宋体" pitchFamily="2" charset="-122"/>
              </a:rPr>
              <a:t>#f5f5f5”，代码如下。</a:t>
            </a:r>
            <a:endParaRPr lang="zh-CN" altLang="zh-CN" sz="20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000" dirty="0" smtClean="0">
                <a:ea typeface="宋体" pitchFamily="2" charset="-122"/>
              </a:rPr>
              <a:t>@media screen and (min-width:600px) and (max-width:900px){</a:t>
            </a:r>
            <a:endParaRPr lang="zh-CN" altLang="zh-CN" sz="20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000" dirty="0" smtClean="0">
                <a:ea typeface="宋体" pitchFamily="2" charset="-122"/>
              </a:rPr>
              <a:t>   body {background-color:#f5f5f5;}</a:t>
            </a:r>
            <a:endParaRPr lang="zh-CN" altLang="zh-CN" sz="20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000" dirty="0" smtClean="0">
                <a:ea typeface="宋体" pitchFamily="2" charset="-122"/>
              </a:rPr>
              <a:t>}</a:t>
            </a:r>
            <a:endParaRPr lang="zh-CN" altLang="zh-CN" sz="20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endParaRPr lang="zh-CN" altLang="zh-CN" sz="24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6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>
            <a:normAutofit fontScale="92500" lnSpcReduction="10000"/>
          </a:bodyPr>
          <a:lstStyle/>
          <a:p>
            <a:pPr marL="400050" lvl="1" indent="0">
              <a:buFont typeface="Wingdings" pitchFamily="2" charset="2"/>
              <a:buNone/>
            </a:pPr>
            <a:r>
              <a:rPr lang="zh-CN" altLang="en-US" sz="2400" dirty="0" smtClean="0">
                <a:ea typeface="宋体" pitchFamily="2" charset="-122"/>
              </a:rPr>
              <a:t>补充：</a:t>
            </a:r>
            <a:endParaRPr lang="en-US" altLang="zh-CN" sz="24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1</a:t>
            </a:r>
            <a:r>
              <a:rPr lang="zh-CN" altLang="en-US" sz="2400" dirty="0" smtClean="0">
                <a:ea typeface="宋体" pitchFamily="2" charset="-122"/>
              </a:rPr>
              <a:t>、图片：</a:t>
            </a:r>
            <a:endParaRPr lang="en-US" altLang="zh-CN" sz="24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&lt;</a:t>
            </a:r>
            <a:r>
              <a:rPr lang="en-US" altLang="zh-CN" sz="2400" dirty="0" err="1" smtClean="0"/>
              <a:t>img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src</a:t>
            </a:r>
            <a:r>
              <a:rPr lang="en-US" altLang="zh-CN" sz="2400" dirty="0"/>
              <a:t>="image.jpg" data-src-600px="image-600px.jpg" data-src-800px="image-800px.jpg" alt</a:t>
            </a:r>
            <a:r>
              <a:rPr lang="en-US" altLang="zh-CN" sz="2400" dirty="0" smtClean="0"/>
              <a:t>=""&gt;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zh-CN" altLang="en-US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2</a:t>
            </a:r>
            <a:r>
              <a:rPr lang="zh-CN" altLang="en-US" sz="2400" dirty="0" smtClean="0">
                <a:ea typeface="宋体" pitchFamily="2" charset="-122"/>
              </a:rPr>
              <a:t>）</a:t>
            </a:r>
            <a:r>
              <a:rPr lang="en-US" altLang="zh-CN" sz="2400" dirty="0" smtClean="0">
                <a:ea typeface="宋体" pitchFamily="2" charset="-122"/>
              </a:rPr>
              <a:t>min-device-width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@media (min-device-width:600px) {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</a:t>
            </a:r>
            <a:r>
              <a:rPr lang="en-US" altLang="zh-CN" sz="2400" dirty="0" err="1">
                <a:ea typeface="宋体" pitchFamily="2" charset="-122"/>
              </a:rPr>
              <a:t>img</a:t>
            </a:r>
            <a:r>
              <a:rPr lang="en-US" altLang="zh-CN" sz="2400" dirty="0">
                <a:ea typeface="宋体" pitchFamily="2" charset="-122"/>
              </a:rPr>
              <a:t>[data-src-600px] {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    content: </a:t>
            </a:r>
            <a:r>
              <a:rPr lang="en-US" altLang="zh-CN" sz="2400" dirty="0" err="1">
                <a:ea typeface="宋体" pitchFamily="2" charset="-122"/>
              </a:rPr>
              <a:t>attr</a:t>
            </a:r>
            <a:r>
              <a:rPr lang="en-US" altLang="zh-CN" sz="2400" dirty="0">
                <a:ea typeface="宋体" pitchFamily="2" charset="-122"/>
              </a:rPr>
              <a:t>(data-src-600px, </a:t>
            </a:r>
            <a:r>
              <a:rPr lang="en-US" altLang="zh-CN" sz="2400" dirty="0" err="1">
                <a:ea typeface="宋体" pitchFamily="2" charset="-122"/>
              </a:rPr>
              <a:t>url</a:t>
            </a:r>
            <a:r>
              <a:rPr lang="en-US" altLang="zh-CN" sz="2400" dirty="0">
                <a:ea typeface="宋体" pitchFamily="2" charset="-122"/>
              </a:rPr>
              <a:t>);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}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}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@media (min-device-width:800px) {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</a:t>
            </a:r>
            <a:r>
              <a:rPr lang="en-US" altLang="zh-CN" sz="2400" dirty="0" err="1">
                <a:ea typeface="宋体" pitchFamily="2" charset="-122"/>
              </a:rPr>
              <a:t>img</a:t>
            </a:r>
            <a:r>
              <a:rPr lang="en-US" altLang="zh-CN" sz="2400" dirty="0">
                <a:ea typeface="宋体" pitchFamily="2" charset="-122"/>
              </a:rPr>
              <a:t>[data-src-800px] {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    content: </a:t>
            </a:r>
            <a:r>
              <a:rPr lang="en-US" altLang="zh-CN" sz="2400" dirty="0" err="1">
                <a:ea typeface="宋体" pitchFamily="2" charset="-122"/>
              </a:rPr>
              <a:t>attr</a:t>
            </a:r>
            <a:r>
              <a:rPr lang="en-US" altLang="zh-CN" sz="2400" dirty="0">
                <a:ea typeface="宋体" pitchFamily="2" charset="-122"/>
              </a:rPr>
              <a:t>(data-src-800px, </a:t>
            </a:r>
            <a:r>
              <a:rPr lang="en-US" altLang="zh-CN" sz="2400" dirty="0" err="1">
                <a:ea typeface="宋体" pitchFamily="2" charset="-122"/>
              </a:rPr>
              <a:t>url</a:t>
            </a:r>
            <a:r>
              <a:rPr lang="en-US" altLang="zh-CN" sz="2400" dirty="0">
                <a:ea typeface="宋体" pitchFamily="2" charset="-122"/>
              </a:rPr>
              <a:t>);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}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}</a:t>
            </a:r>
          </a:p>
          <a:p>
            <a:pPr marL="400050" lvl="1" indent="0">
              <a:buFont typeface="Wingdings" pitchFamily="2" charset="2"/>
              <a:buNone/>
            </a:pPr>
            <a:endParaRPr lang="zh-CN" altLang="zh-CN" sz="24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59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>
            <a:normAutofit fontScale="62500" lnSpcReduction="20000"/>
          </a:bodyPr>
          <a:lstStyle/>
          <a:p>
            <a:pPr marL="400050" lvl="1" indent="0">
              <a:buFont typeface="Wingdings" pitchFamily="2" charset="2"/>
              <a:buNone/>
            </a:pPr>
            <a:r>
              <a:rPr lang="zh-CN" altLang="en-US" sz="2400" dirty="0" smtClean="0">
                <a:ea typeface="宋体" pitchFamily="2" charset="-122"/>
              </a:rPr>
              <a:t>补充：</a:t>
            </a:r>
            <a:endParaRPr lang="en-US" altLang="zh-CN" sz="24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2</a:t>
            </a:r>
            <a:r>
              <a:rPr lang="zh-CN" altLang="en-US" sz="2400" dirty="0" smtClean="0">
                <a:ea typeface="宋体" pitchFamily="2" charset="-122"/>
              </a:rPr>
              <a:t>、</a:t>
            </a:r>
            <a:r>
              <a:rPr lang="zh-CN" altLang="en-US" sz="2400" dirty="0">
                <a:ea typeface="宋体" pitchFamily="2" charset="-122"/>
              </a:rPr>
              <a:t>视频</a:t>
            </a:r>
            <a:r>
              <a:rPr lang="zh-CN" altLang="en-US" sz="2400" dirty="0" smtClean="0">
                <a:ea typeface="宋体" pitchFamily="2" charset="-122"/>
              </a:rPr>
              <a:t>：</a:t>
            </a:r>
            <a:endParaRPr lang="en-US" altLang="zh-CN" sz="24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&lt;div class="video-container"&gt;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&lt;</a:t>
            </a:r>
            <a:r>
              <a:rPr lang="en-US" altLang="zh-CN" sz="2400" dirty="0" err="1">
                <a:ea typeface="宋体" pitchFamily="2" charset="-122"/>
              </a:rPr>
              <a:t>iframe</a:t>
            </a:r>
            <a:r>
              <a:rPr lang="en-US" altLang="zh-CN" sz="2400" dirty="0">
                <a:ea typeface="宋体" pitchFamily="2" charset="-122"/>
              </a:rPr>
              <a:t> </a:t>
            </a:r>
            <a:r>
              <a:rPr lang="en-US" altLang="zh-CN" sz="2400" dirty="0" err="1">
                <a:ea typeface="宋体" pitchFamily="2" charset="-122"/>
              </a:rPr>
              <a:t>src</a:t>
            </a:r>
            <a:r>
              <a:rPr lang="en-US" altLang="zh-CN" sz="2400" dirty="0">
                <a:ea typeface="宋体" pitchFamily="2" charset="-122"/>
              </a:rPr>
              <a:t>="http://player.vimeo.com/video/6284199?title=0&amp;byline=0&amp;portrait=0" width="800" height="450" </a:t>
            </a:r>
            <a:r>
              <a:rPr lang="en-US" altLang="zh-CN" sz="2400" dirty="0" err="1">
                <a:ea typeface="宋体" pitchFamily="2" charset="-122"/>
              </a:rPr>
              <a:t>frameborder</a:t>
            </a:r>
            <a:r>
              <a:rPr lang="en-US" altLang="zh-CN" sz="2400" dirty="0">
                <a:ea typeface="宋体" pitchFamily="2" charset="-122"/>
              </a:rPr>
              <a:t>="0"&gt;&lt;/</a:t>
            </a:r>
            <a:r>
              <a:rPr lang="en-US" altLang="zh-CN" sz="2400" dirty="0" err="1">
                <a:ea typeface="宋体" pitchFamily="2" charset="-122"/>
              </a:rPr>
              <a:t>iframe</a:t>
            </a:r>
            <a:r>
              <a:rPr lang="en-US" altLang="zh-CN" sz="2400" dirty="0">
                <a:ea typeface="宋体" pitchFamily="2" charset="-122"/>
              </a:rPr>
              <a:t>&gt;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&lt;/div</a:t>
            </a:r>
            <a:r>
              <a:rPr lang="en-US" altLang="zh-CN" sz="2400" dirty="0" smtClean="0">
                <a:ea typeface="宋体" pitchFamily="2" charset="-122"/>
              </a:rPr>
              <a:t>&gt;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.video-container {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position: relative;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padding-bottom: 56.25%;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padding-top: 30px;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height: 0;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overflow: hidden;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}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.video-container </a:t>
            </a:r>
            <a:r>
              <a:rPr lang="en-US" altLang="zh-CN" sz="2400" dirty="0" err="1">
                <a:ea typeface="宋体" pitchFamily="2" charset="-122"/>
              </a:rPr>
              <a:t>iframe</a:t>
            </a:r>
            <a:r>
              <a:rPr lang="en-US" altLang="zh-CN" sz="2400" dirty="0">
                <a:ea typeface="宋体" pitchFamily="2" charset="-122"/>
              </a:rPr>
              <a:t>, 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.video-container object, 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.video-container embed {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position: absolute;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top: 0;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left: 0;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width: 100%;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height: 100%;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}</a:t>
            </a:r>
            <a:endParaRPr lang="zh-CN" altLang="zh-CN" sz="24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9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>
            <a:normAutofit/>
          </a:bodyPr>
          <a:lstStyle/>
          <a:p>
            <a:pPr marL="400050" lvl="1" indent="0">
              <a:buFont typeface="Wingdings" pitchFamily="2" charset="2"/>
              <a:buNone/>
            </a:pPr>
            <a:r>
              <a:rPr lang="zh-CN" altLang="en-US" sz="2400" dirty="0" smtClean="0">
                <a:ea typeface="宋体" pitchFamily="2" charset="-122"/>
              </a:rPr>
              <a:t>补充：</a:t>
            </a:r>
            <a:endParaRPr lang="en-US" altLang="zh-CN" sz="24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3</a:t>
            </a:r>
            <a:r>
              <a:rPr lang="zh-CN" altLang="en-US" sz="2400" dirty="0" smtClean="0">
                <a:ea typeface="宋体" pitchFamily="2" charset="-122"/>
              </a:rPr>
              <a:t>、字体：</a:t>
            </a:r>
            <a:endParaRPr lang="en-US" altLang="zh-CN" sz="24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html { font-size:100%; </a:t>
            </a:r>
            <a:r>
              <a:rPr lang="en-US" altLang="zh-CN" sz="2400" dirty="0" smtClean="0">
                <a:ea typeface="宋体" pitchFamily="2" charset="-122"/>
              </a:rPr>
              <a:t>}</a:t>
            </a:r>
          </a:p>
          <a:p>
            <a:pPr marL="400050" lvl="1" indent="0">
              <a:buFont typeface="Wingdings" pitchFamily="2" charset="2"/>
              <a:buNone/>
            </a:pPr>
            <a:endParaRPr lang="en-US" altLang="zh-CN" sz="240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@media (min-width: 640px) { body {font-size:1rem;} }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@media (min-width:960px) { body {font-size:1.2rem;} }</a:t>
            </a:r>
          </a:p>
          <a:p>
            <a:pPr marL="400050" lvl="1" indent="0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@media (min-width:1100px) { body {font-size:1.5rem;} }</a:t>
            </a:r>
            <a:endParaRPr lang="zh-CN" altLang="zh-CN" sz="24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91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现在一般处理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0728"/>
            <a:ext cx="8308433" cy="4608512"/>
          </a:xfrm>
        </p:spPr>
      </p:pic>
    </p:spTree>
    <p:extLst>
      <p:ext uri="{BB962C8B-B14F-4D97-AF65-F5344CB8AC3E}">
        <p14:creationId xmlns:p14="http://schemas.microsoft.com/office/powerpoint/2010/main" val="219360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8352928" cy="4392488"/>
          </a:xfrm>
        </p:spPr>
      </p:pic>
    </p:spTree>
    <p:extLst>
      <p:ext uri="{BB962C8B-B14F-4D97-AF65-F5344CB8AC3E}">
        <p14:creationId xmlns:p14="http://schemas.microsoft.com/office/powerpoint/2010/main" val="258422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0728"/>
            <a:ext cx="8280920" cy="4525963"/>
          </a:xfrm>
        </p:spPr>
      </p:pic>
    </p:spTree>
    <p:extLst>
      <p:ext uri="{BB962C8B-B14F-4D97-AF65-F5344CB8AC3E}">
        <p14:creationId xmlns:p14="http://schemas.microsoft.com/office/powerpoint/2010/main" val="24256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charset="-122"/>
              </a:rPr>
              <a:t>按列数的布局</a:t>
            </a:r>
            <a:endParaRPr lang="zh-CN" altLang="en-US" b="1" dirty="0" smtClean="0">
              <a:latin typeface="宋体" charset="-122"/>
              <a:ea typeface="宋体" charset="-122"/>
            </a:endParaRP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236538" y="1341438"/>
            <a:ext cx="2967037" cy="500221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pt-BR" altLang="zh-CN" sz="2400" dirty="0" smtClean="0">
                <a:ea typeface="宋体" charset="-122"/>
              </a:rPr>
              <a:t>2    </a:t>
            </a:r>
            <a:r>
              <a:rPr lang="zh-CN" altLang="zh-CN" sz="2400" dirty="0" smtClean="0">
                <a:ea typeface="宋体" charset="-122"/>
              </a:rPr>
              <a:t>两列布局</a:t>
            </a:r>
            <a:endParaRPr lang="en-US" altLang="zh-CN" sz="2400" dirty="0" smtClean="0">
              <a:ea typeface="宋体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 smtClean="0">
                <a:ea typeface="宋体" charset="-122"/>
              </a:rPr>
              <a:t>1</a:t>
            </a:r>
            <a:r>
              <a:rPr lang="zh-CN" altLang="zh-CN" sz="2400" dirty="0" smtClean="0">
                <a:ea typeface="宋体" charset="-122"/>
              </a:rPr>
              <a:t>．传统的两列布局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zh-CN" sz="2200" dirty="0" smtClean="0">
                <a:ea typeface="宋体" charset="-122"/>
              </a:rPr>
              <a:t>两列布局使用两个盒子，第一个盒子位置应在页面左侧，第二个盒子（应在页面右侧，可用</a:t>
            </a:r>
            <a:r>
              <a:rPr lang="en-US" altLang="zh-CN" sz="2200" dirty="0" smtClean="0">
                <a:ea typeface="宋体" charset="-122"/>
              </a:rPr>
              <a:t>fixed</a:t>
            </a:r>
            <a:r>
              <a:rPr lang="zh-CN" altLang="zh-CN" sz="2200" dirty="0" smtClean="0">
                <a:ea typeface="宋体" charset="-122"/>
              </a:rPr>
              <a:t>属性或</a:t>
            </a:r>
            <a:r>
              <a:rPr lang="en-US" altLang="zh-CN" sz="2200" dirty="0" smtClean="0">
                <a:ea typeface="宋体" charset="-122"/>
              </a:rPr>
              <a:t>float</a:t>
            </a:r>
            <a:r>
              <a:rPr lang="zh-CN" altLang="zh-CN" sz="2200" dirty="0" smtClean="0">
                <a:ea typeface="宋体" charset="-122"/>
              </a:rPr>
              <a:t>属性设定。</a:t>
            </a:r>
          </a:p>
          <a:p>
            <a:pPr marL="0" indent="0">
              <a:buFont typeface="Wingdings" pitchFamily="2" charset="2"/>
              <a:buNone/>
            </a:pPr>
            <a:endParaRPr lang="en-US" altLang="zh-CN" sz="2400" dirty="0" smtClean="0">
              <a:ea typeface="宋体" charset="-122"/>
            </a:endParaRPr>
          </a:p>
        </p:txBody>
      </p:sp>
      <p:pic>
        <p:nvPicPr>
          <p:cNvPr id="31748" name="Picture 5" descr="tu15-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484313"/>
            <a:ext cx="4032250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1"/>
          <p:cNvSpPr txBox="1">
            <a:spLocks noChangeArrowheads="1"/>
          </p:cNvSpPr>
          <p:nvPr/>
        </p:nvSpPr>
        <p:spPr bwMode="auto">
          <a:xfrm>
            <a:off x="4143375" y="4797425"/>
            <a:ext cx="359727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>
                <a:solidFill>
                  <a:srgbClr val="00B0F0"/>
                </a:solidFill>
              </a:rPr>
              <a:t>思考：</a:t>
            </a:r>
            <a:r>
              <a:rPr lang="zh-CN" altLang="zh-CN">
                <a:solidFill>
                  <a:srgbClr val="00B0F0"/>
                </a:solidFill>
              </a:rPr>
              <a:t>如果左右两个盒子没有设置统一的高度“</a:t>
            </a:r>
            <a:r>
              <a:rPr lang="en-US" altLang="zh-CN">
                <a:solidFill>
                  <a:srgbClr val="00B0F0"/>
                </a:solidFill>
              </a:rPr>
              <a:t>height: 400px</a:t>
            </a:r>
            <a:r>
              <a:rPr lang="zh-CN" altLang="zh-CN">
                <a:solidFill>
                  <a:srgbClr val="00B0F0"/>
                </a:solidFill>
              </a:rPr>
              <a:t>”，页面效果</a:t>
            </a:r>
            <a:r>
              <a:rPr lang="zh-CN" altLang="en-US">
                <a:solidFill>
                  <a:srgbClr val="00B0F0"/>
                </a:solidFill>
              </a:rPr>
              <a:t>会有什么变化呢？</a:t>
            </a:r>
          </a:p>
        </p:txBody>
      </p:sp>
    </p:spTree>
    <p:extLst>
      <p:ext uri="{BB962C8B-B14F-4D97-AF65-F5344CB8AC3E}">
        <p14:creationId xmlns:p14="http://schemas.microsoft.com/office/powerpoint/2010/main" val="52435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0728"/>
            <a:ext cx="8280920" cy="4525963"/>
          </a:xfrm>
        </p:spPr>
      </p:pic>
    </p:spTree>
    <p:extLst>
      <p:ext uri="{BB962C8B-B14F-4D97-AF65-F5344CB8AC3E}">
        <p14:creationId xmlns:p14="http://schemas.microsoft.com/office/powerpoint/2010/main" val="278728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0728"/>
            <a:ext cx="8280920" cy="4525963"/>
          </a:xfrm>
        </p:spPr>
      </p:pic>
    </p:spTree>
    <p:extLst>
      <p:ext uri="{BB962C8B-B14F-4D97-AF65-F5344CB8AC3E}">
        <p14:creationId xmlns:p14="http://schemas.microsoft.com/office/powerpoint/2010/main" val="3522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64704"/>
            <a:ext cx="8280920" cy="4372586"/>
          </a:xfrm>
        </p:spPr>
      </p:pic>
    </p:spTree>
    <p:extLst>
      <p:ext uri="{BB962C8B-B14F-4D97-AF65-F5344CB8AC3E}">
        <p14:creationId xmlns:p14="http://schemas.microsoft.com/office/powerpoint/2010/main" val="63076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CN" b="1" dirty="0">
                <a:ea typeface="宋体" pitchFamily="2" charset="-122"/>
              </a:rPr>
              <a:t>Media Queries</a:t>
            </a:r>
            <a:r>
              <a:rPr lang="zh-CN" altLang="en-US" b="1" dirty="0">
                <a:ea typeface="宋体" pitchFamily="2" charset="-122"/>
              </a:rPr>
              <a:t>的应用示例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323528" y="1268760"/>
            <a:ext cx="8568952" cy="5184576"/>
          </a:xfrm>
        </p:spPr>
        <p:txBody>
          <a:bodyPr>
            <a:normAutofit fontScale="92500"/>
          </a:bodyPr>
          <a:lstStyle/>
          <a:p>
            <a:pPr marL="0" indent="0"/>
            <a:r>
              <a:rPr lang="zh-CN" altLang="zh-CN" sz="2400" b="0" dirty="0" smtClean="0">
                <a:ea typeface="宋体" pitchFamily="2" charset="-122"/>
              </a:rPr>
              <a:t>示例</a:t>
            </a:r>
            <a:r>
              <a:rPr lang="en-US" altLang="zh-CN" sz="2400" b="0" dirty="0" smtClean="0">
                <a:ea typeface="宋体" pitchFamily="2" charset="-122"/>
              </a:rPr>
              <a:t>16-1</a:t>
            </a:r>
            <a:r>
              <a:rPr lang="zh-CN" altLang="zh-CN" sz="2400" b="0" dirty="0" smtClean="0">
                <a:ea typeface="宋体" pitchFamily="2" charset="-122"/>
              </a:rPr>
              <a:t>是一个根据不同的窗口尺寸来选择使用不同样式的示例。</a:t>
            </a:r>
            <a:endParaRPr lang="en-US" altLang="zh-CN" sz="2400" b="0" dirty="0" smtClean="0">
              <a:ea typeface="宋体" pitchFamily="2" charset="-122"/>
            </a:endParaRPr>
          </a:p>
          <a:p>
            <a:pPr marL="0" indent="0"/>
            <a:r>
              <a:rPr lang="zh-CN" altLang="zh-CN" sz="2400" b="0" dirty="0" smtClean="0">
                <a:ea typeface="宋体" pitchFamily="2" charset="-122"/>
              </a:rPr>
              <a:t>该示例的水平方向包括</a:t>
            </a:r>
            <a:r>
              <a:rPr lang="en-US" altLang="zh-CN" sz="2400" b="0" dirty="0" smtClean="0">
                <a:ea typeface="宋体" pitchFamily="2" charset="-122"/>
              </a:rPr>
              <a:t>3</a:t>
            </a:r>
            <a:r>
              <a:rPr lang="zh-CN" altLang="zh-CN" sz="2400" b="0" dirty="0" smtClean="0">
                <a:ea typeface="宋体" pitchFamily="2" charset="-122"/>
              </a:rPr>
              <a:t>个</a:t>
            </a:r>
            <a:r>
              <a:rPr lang="en-US" altLang="zh-CN" sz="2400" b="0" dirty="0" smtClean="0">
                <a:ea typeface="宋体" pitchFamily="2" charset="-122"/>
              </a:rPr>
              <a:t>div</a:t>
            </a:r>
            <a:r>
              <a:rPr lang="zh-CN" altLang="zh-CN" sz="2400" b="0" dirty="0" smtClean="0">
                <a:ea typeface="宋体" pitchFamily="2" charset="-122"/>
              </a:rPr>
              <a:t>元素，当浏览器的窗口尺寸不同时，页面会根据当前窗口的大小选择使用不同的媒体样式。</a:t>
            </a:r>
            <a:endParaRPr lang="en-US" altLang="zh-CN" sz="2400" b="0" dirty="0" smtClean="0">
              <a:ea typeface="宋体" pitchFamily="2" charset="-122"/>
            </a:endParaRPr>
          </a:p>
          <a:p>
            <a:pPr marL="0" indent="0"/>
            <a:r>
              <a:rPr lang="zh-CN" altLang="zh-CN" sz="2400" b="0" dirty="0" smtClean="0">
                <a:ea typeface="宋体" pitchFamily="2" charset="-122"/>
              </a:rPr>
              <a:t>当窗口宽度在</a:t>
            </a:r>
            <a:r>
              <a:rPr lang="en-US" altLang="zh-CN" sz="2400" b="0" dirty="0" smtClean="0">
                <a:ea typeface="宋体" pitchFamily="2" charset="-122"/>
              </a:rPr>
              <a:t>960px</a:t>
            </a:r>
            <a:r>
              <a:rPr lang="zh-CN" altLang="zh-CN" sz="2400" b="0" dirty="0" smtClean="0">
                <a:ea typeface="宋体" pitchFamily="2" charset="-122"/>
              </a:rPr>
              <a:t>以上时，将</a:t>
            </a:r>
            <a:r>
              <a:rPr lang="en-US" altLang="zh-CN" sz="2400" b="0" dirty="0" smtClean="0">
                <a:ea typeface="宋体" pitchFamily="2" charset="-122"/>
              </a:rPr>
              <a:t>3</a:t>
            </a:r>
            <a:r>
              <a:rPr lang="zh-CN" altLang="zh-CN" sz="2400" b="0" dirty="0" smtClean="0">
                <a:ea typeface="宋体" pitchFamily="2" charset="-122"/>
              </a:rPr>
              <a:t>个</a:t>
            </a:r>
            <a:r>
              <a:rPr lang="en-US" altLang="zh-CN" sz="2400" b="0" dirty="0" smtClean="0">
                <a:ea typeface="宋体" pitchFamily="2" charset="-122"/>
              </a:rPr>
              <a:t>div</a:t>
            </a:r>
            <a:r>
              <a:rPr lang="zh-CN" altLang="zh-CN" sz="2400" b="0" dirty="0" smtClean="0">
                <a:ea typeface="宋体" pitchFamily="2" charset="-122"/>
              </a:rPr>
              <a:t>元素分为</a:t>
            </a:r>
            <a:r>
              <a:rPr lang="en-US" altLang="zh-CN" sz="2400" b="0" dirty="0" smtClean="0">
                <a:ea typeface="宋体" pitchFamily="2" charset="-122"/>
              </a:rPr>
              <a:t>3</a:t>
            </a:r>
            <a:r>
              <a:rPr lang="zh-CN" altLang="zh-CN" sz="2400" b="0" dirty="0" smtClean="0">
                <a:ea typeface="宋体" pitchFamily="2" charset="-122"/>
              </a:rPr>
              <a:t>栏并列显示；当窗口宽度在</a:t>
            </a:r>
            <a:r>
              <a:rPr lang="en-US" altLang="zh-CN" sz="2400" b="0" dirty="0" smtClean="0">
                <a:ea typeface="宋体" pitchFamily="2" charset="-122"/>
              </a:rPr>
              <a:t>600px</a:t>
            </a:r>
            <a:r>
              <a:rPr lang="zh-CN" altLang="zh-CN" sz="2400" b="0" dirty="0" smtClean="0">
                <a:ea typeface="宋体" pitchFamily="2" charset="-122"/>
              </a:rPr>
              <a:t>以上、</a:t>
            </a:r>
            <a:r>
              <a:rPr lang="en-US" altLang="zh-CN" sz="2400" b="0" dirty="0" smtClean="0">
                <a:ea typeface="宋体" pitchFamily="2" charset="-122"/>
              </a:rPr>
              <a:t>959px</a:t>
            </a:r>
            <a:r>
              <a:rPr lang="zh-CN" altLang="zh-CN" sz="2400" b="0" dirty="0" smtClean="0">
                <a:ea typeface="宋体" pitchFamily="2" charset="-122"/>
              </a:rPr>
              <a:t>以下时，</a:t>
            </a:r>
            <a:r>
              <a:rPr lang="en-US" altLang="zh-CN" sz="2400" b="0" dirty="0" smtClean="0">
                <a:ea typeface="宋体" pitchFamily="2" charset="-122"/>
              </a:rPr>
              <a:t>3</a:t>
            </a:r>
            <a:r>
              <a:rPr lang="zh-CN" altLang="zh-CN" sz="2400" b="0" dirty="0" smtClean="0">
                <a:ea typeface="宋体" pitchFamily="2" charset="-122"/>
              </a:rPr>
              <a:t>个</a:t>
            </a:r>
            <a:r>
              <a:rPr lang="en-US" altLang="zh-CN" sz="2400" b="0" dirty="0" smtClean="0">
                <a:ea typeface="宋体" pitchFamily="2" charset="-122"/>
              </a:rPr>
              <a:t>div</a:t>
            </a:r>
            <a:r>
              <a:rPr lang="zh-CN" altLang="zh-CN" sz="2400" b="0" dirty="0" smtClean="0">
                <a:ea typeface="宋体" pitchFamily="2" charset="-122"/>
              </a:rPr>
              <a:t>元素分</a:t>
            </a:r>
            <a:r>
              <a:rPr lang="en-US" altLang="zh-CN" sz="2400" b="0" dirty="0" smtClean="0">
                <a:ea typeface="宋体" pitchFamily="2" charset="-122"/>
              </a:rPr>
              <a:t>2</a:t>
            </a:r>
            <a:r>
              <a:rPr lang="zh-CN" altLang="zh-CN" sz="2400" b="0" dirty="0" smtClean="0">
                <a:ea typeface="宋体" pitchFamily="2" charset="-122"/>
              </a:rPr>
              <a:t>栏显示；当窗口宽度在</a:t>
            </a:r>
            <a:r>
              <a:rPr lang="en-US" altLang="zh-CN" sz="2400" b="0" dirty="0" smtClean="0">
                <a:ea typeface="宋体" pitchFamily="2" charset="-122"/>
              </a:rPr>
              <a:t>600px</a:t>
            </a:r>
            <a:r>
              <a:rPr lang="zh-CN" altLang="zh-CN" sz="2400" b="0" dirty="0" smtClean="0">
                <a:ea typeface="宋体" pitchFamily="2" charset="-122"/>
              </a:rPr>
              <a:t>以下时，</a:t>
            </a:r>
            <a:r>
              <a:rPr lang="en-US" altLang="zh-CN" sz="2400" b="0" dirty="0" smtClean="0">
                <a:ea typeface="宋体" pitchFamily="2" charset="-122"/>
              </a:rPr>
              <a:t>3</a:t>
            </a:r>
            <a:r>
              <a:rPr lang="zh-CN" altLang="zh-CN" sz="2400" b="0" dirty="0" smtClean="0">
                <a:ea typeface="宋体" pitchFamily="2" charset="-122"/>
              </a:rPr>
              <a:t>个</a:t>
            </a:r>
            <a:r>
              <a:rPr lang="en-US" altLang="zh-CN" sz="2400" b="0" dirty="0" smtClean="0">
                <a:ea typeface="宋体" pitchFamily="2" charset="-122"/>
              </a:rPr>
              <a:t>div</a:t>
            </a:r>
            <a:r>
              <a:rPr lang="zh-CN" altLang="zh-CN" sz="2400" b="0" dirty="0" smtClean="0">
                <a:ea typeface="宋体" pitchFamily="2" charset="-122"/>
              </a:rPr>
              <a:t>元素从上向下排列显示。</a:t>
            </a:r>
            <a:endParaRPr lang="en-US" altLang="zh-CN" sz="2400" b="0" dirty="0" smtClean="0">
              <a:ea typeface="宋体" pitchFamily="2" charset="-122"/>
            </a:endParaRPr>
          </a:p>
          <a:p>
            <a:pPr marL="0" indent="0"/>
            <a:r>
              <a:rPr lang="zh-CN" altLang="en-US" sz="2400" b="0" dirty="0" smtClean="0">
                <a:ea typeface="宋体" pitchFamily="2" charset="-122"/>
              </a:rPr>
              <a:t>代码略。</a:t>
            </a:r>
            <a:endParaRPr lang="en-US" altLang="zh-CN" sz="2400" b="0" dirty="0" smtClean="0">
              <a:ea typeface="宋体" pitchFamily="2" charset="-122"/>
            </a:endParaRPr>
          </a:p>
          <a:p>
            <a:pPr marL="0" indent="0"/>
            <a:endParaRPr lang="en-US" altLang="zh-CN" sz="2400" b="0" dirty="0" smtClean="0">
              <a:ea typeface="宋体" pitchFamily="2" charset="-122"/>
            </a:endParaRPr>
          </a:p>
          <a:p>
            <a:pPr marL="0" indent="0"/>
            <a:r>
              <a:rPr lang="zh-CN" altLang="en-US" sz="2400" dirty="0">
                <a:ea typeface="宋体" pitchFamily="2" charset="-122"/>
              </a:rPr>
              <a:t>灵活切换的固定模式布局，这种布局的好处是可以根据目前主流的各种不同设备尺寸，对页面的宽度进行及时的调整</a:t>
            </a:r>
            <a:r>
              <a:rPr lang="zh-CN" altLang="en-US" sz="2400" dirty="0" smtClean="0">
                <a:ea typeface="宋体" pitchFamily="2" charset="-122"/>
              </a:rPr>
              <a:t>。</a:t>
            </a:r>
            <a:endParaRPr lang="en-US" altLang="zh-CN" sz="2400" dirty="0" smtClean="0">
              <a:ea typeface="宋体" pitchFamily="2" charset="-122"/>
            </a:endParaRPr>
          </a:p>
          <a:p>
            <a:pPr marL="0" indent="0"/>
            <a:r>
              <a:rPr lang="zh-CN" altLang="en-US" sz="2400" dirty="0">
                <a:ea typeface="宋体" pitchFamily="2" charset="-122"/>
              </a:rPr>
              <a:t>具有弹性的布局方式。通过像素百分比的调试，在网站上设定某个范围里面的适应尺寸</a:t>
            </a:r>
            <a:r>
              <a:rPr lang="zh-CN" altLang="en-US" sz="2400" dirty="0" smtClean="0">
                <a:ea typeface="宋体" pitchFamily="2" charset="-122"/>
              </a:rPr>
              <a:t>。</a:t>
            </a:r>
            <a:endParaRPr lang="en-US" altLang="zh-CN" sz="2400" dirty="0" smtClean="0">
              <a:ea typeface="宋体" pitchFamily="2" charset="-122"/>
            </a:endParaRPr>
          </a:p>
          <a:p>
            <a:pPr marL="0" indent="0"/>
            <a:r>
              <a:rPr lang="zh-CN" altLang="en-US" sz="2400" dirty="0">
                <a:ea typeface="宋体" pitchFamily="2" charset="-122"/>
              </a:rPr>
              <a:t>混合模式的</a:t>
            </a:r>
            <a:r>
              <a:rPr lang="zh-CN" altLang="en-US" sz="2400" dirty="0" smtClean="0">
                <a:ea typeface="宋体" pitchFamily="2" charset="-122"/>
              </a:rPr>
              <a:t>布局。</a:t>
            </a:r>
            <a:endParaRPr lang="zh-CN" altLang="zh-CN" sz="2400" b="0" dirty="0" smtClean="0">
              <a:ea typeface="宋体" pitchFamily="2" charset="-122"/>
            </a:endParaRPr>
          </a:p>
          <a:p>
            <a:pPr marL="400050" lvl="1" indent="0">
              <a:buFont typeface="Wingdings" pitchFamily="2" charset="2"/>
              <a:buNone/>
            </a:pPr>
            <a:endParaRPr lang="zh-CN" altLang="zh-CN" sz="24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22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u16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765175"/>
            <a:ext cx="304165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tu16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3397250"/>
            <a:ext cx="30353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tu16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377950"/>
            <a:ext cx="29273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3"/>
          <p:cNvSpPr txBox="1">
            <a:spLocks noChangeArrowheads="1"/>
          </p:cNvSpPr>
          <p:nvPr/>
        </p:nvSpPr>
        <p:spPr bwMode="auto">
          <a:xfrm>
            <a:off x="-111125" y="3360738"/>
            <a:ext cx="27749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1481B8"/>
                </a:solidFill>
                <a:latin typeface="Verdana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zh-CN" sz="2000" b="0"/>
              <a:t>窗口宽度在</a:t>
            </a:r>
            <a:r>
              <a:rPr lang="en-US" altLang="zh-CN" sz="2000" b="0"/>
              <a:t>960px</a:t>
            </a:r>
            <a:r>
              <a:rPr lang="zh-CN" altLang="zh-CN" sz="2000" b="0"/>
              <a:t>以上时的显示结果</a:t>
            </a:r>
          </a:p>
          <a:p>
            <a:endParaRPr lang="zh-CN" altLang="en-US" sz="2000"/>
          </a:p>
        </p:txBody>
      </p:sp>
      <p:sp>
        <p:nvSpPr>
          <p:cNvPr id="15366" name="TextBox 7"/>
          <p:cNvSpPr txBox="1">
            <a:spLocks noChangeArrowheads="1"/>
          </p:cNvSpPr>
          <p:nvPr/>
        </p:nvSpPr>
        <p:spPr bwMode="auto">
          <a:xfrm>
            <a:off x="6243638" y="5572125"/>
            <a:ext cx="2505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1481B8"/>
                </a:solidFill>
                <a:latin typeface="Verdana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zh-CN" sz="2000"/>
              <a:t>窗口宽度在</a:t>
            </a:r>
            <a:r>
              <a:rPr lang="en-US" altLang="zh-CN" sz="2000"/>
              <a:t>599px</a:t>
            </a:r>
            <a:r>
              <a:rPr lang="zh-CN" altLang="zh-CN" sz="2000"/>
              <a:t>以下时的显示结果</a:t>
            </a:r>
          </a:p>
        </p:txBody>
      </p:sp>
      <p:sp>
        <p:nvSpPr>
          <p:cNvPr id="15367" name="TextBox 8"/>
          <p:cNvSpPr txBox="1">
            <a:spLocks noChangeArrowheads="1"/>
          </p:cNvSpPr>
          <p:nvPr/>
        </p:nvSpPr>
        <p:spPr bwMode="auto">
          <a:xfrm>
            <a:off x="0" y="5068888"/>
            <a:ext cx="284321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1481B8"/>
                </a:solidFill>
                <a:latin typeface="Verdana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zh-CN" sz="2000"/>
              <a:t>窗口宽度在</a:t>
            </a:r>
            <a:r>
              <a:rPr lang="en-US" altLang="zh-CN" sz="2000"/>
              <a:t>600px~959px</a:t>
            </a:r>
            <a:r>
              <a:rPr lang="zh-CN" altLang="zh-CN" sz="2000"/>
              <a:t>时的显示结果</a:t>
            </a:r>
          </a:p>
        </p:txBody>
      </p:sp>
    </p:spTree>
    <p:extLst>
      <p:ext uri="{BB962C8B-B14F-4D97-AF65-F5344CB8AC3E}">
        <p14:creationId xmlns:p14="http://schemas.microsoft.com/office/powerpoint/2010/main" val="164205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90"/>
          <a:stretch/>
        </p:blipFill>
        <p:spPr bwMode="auto">
          <a:xfrm>
            <a:off x="1" y="938213"/>
            <a:ext cx="10865224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66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200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媒体查询</a:t>
            </a:r>
            <a:r>
              <a:rPr lang="zh-CN" altLang="en-US" dirty="0" smtClean="0"/>
              <a:t>实例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电脑端</a:t>
            </a:r>
            <a:r>
              <a:rPr lang="en-US" altLang="zh-CN" dirty="0" smtClean="0"/>
              <a:t>banner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06640"/>
            <a:ext cx="914400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36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电脑端样式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" y="1268760"/>
            <a:ext cx="9172575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0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58816" cy="850106"/>
          </a:xfrm>
        </p:spPr>
        <p:txBody>
          <a:bodyPr/>
          <a:lstStyle/>
          <a:p>
            <a:r>
              <a:rPr lang="zh-CN" altLang="en-US" dirty="0" smtClean="0"/>
              <a:t>手机端样式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3" y="1700808"/>
            <a:ext cx="40100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58" y="850756"/>
            <a:ext cx="5610225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6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328613"/>
            <a:ext cx="6886575" cy="620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8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7230</Words>
  <Application>Microsoft Office PowerPoint</Application>
  <PresentationFormat>全屏显示(4:3)</PresentationFormat>
  <Paragraphs>685</Paragraphs>
  <Slides>100</Slides>
  <Notes>35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01" baseType="lpstr">
      <vt:lpstr>Office 主题​​</vt:lpstr>
      <vt:lpstr>PowerPoint 演示文稿</vt:lpstr>
      <vt:lpstr>PowerPoint 演示文稿</vt:lpstr>
      <vt:lpstr>PowerPoint 演示文稿</vt:lpstr>
      <vt:lpstr>布局</vt:lpstr>
      <vt:lpstr>布局</vt:lpstr>
      <vt:lpstr>自适应布局</vt:lpstr>
      <vt:lpstr>按列数的布局</vt:lpstr>
      <vt:lpstr>按列数的布局</vt:lpstr>
      <vt:lpstr>按列数的布局</vt:lpstr>
      <vt:lpstr>按列数的布局</vt:lpstr>
      <vt:lpstr>按列数的布局</vt:lpstr>
      <vt:lpstr>按列数的布局布局</vt:lpstr>
      <vt:lpstr>按列数的布局</vt:lpstr>
      <vt:lpstr>按列数的布局</vt:lpstr>
      <vt:lpstr>CSS3新增的与盒相关的属性</vt:lpstr>
      <vt:lpstr>CSS3新增的与盒相关的属性</vt:lpstr>
      <vt:lpstr>CSS3新增的与盒相关的属性</vt:lpstr>
      <vt:lpstr>CSS3新增的与盒相关的属性</vt:lpstr>
      <vt:lpstr>怪异盒子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Flex布局</vt:lpstr>
      <vt:lpstr>一、Flex布局是什么？</vt:lpstr>
      <vt:lpstr>CSS3伸缩盒子</vt:lpstr>
      <vt:lpstr>二、基本概念</vt:lpstr>
      <vt:lpstr>二、基本概念</vt:lpstr>
      <vt:lpstr>二、基本概念</vt:lpstr>
      <vt:lpstr>三、基本属性（父）</vt:lpstr>
      <vt:lpstr>三、基本属性</vt:lpstr>
      <vt:lpstr>三、基本属性</vt:lpstr>
      <vt:lpstr>三、基本属性</vt:lpstr>
      <vt:lpstr>PowerPoint 演示文稿</vt:lpstr>
      <vt:lpstr>三、基本属性</vt:lpstr>
      <vt:lpstr>三、基本属性</vt:lpstr>
      <vt:lpstr>PowerPoint 演示文稿</vt:lpstr>
      <vt:lpstr>三、基本属性</vt:lpstr>
      <vt:lpstr>三、基本属性</vt:lpstr>
      <vt:lpstr>PowerPoint 演示文稿</vt:lpstr>
      <vt:lpstr>三、基本属性</vt:lpstr>
      <vt:lpstr>四、项目（子）的属性</vt:lpstr>
      <vt:lpstr>PowerPoint 演示文稿</vt:lpstr>
      <vt:lpstr>四、项目的属性</vt:lpstr>
      <vt:lpstr>PowerPoint 演示文稿</vt:lpstr>
      <vt:lpstr>PowerPoint 演示文稿</vt:lpstr>
      <vt:lpstr>四、项目的属性</vt:lpstr>
      <vt:lpstr>PowerPoint 演示文稿</vt:lpstr>
      <vt:lpstr>四、项目的属性</vt:lpstr>
      <vt:lpstr>四、项目的属性</vt:lpstr>
      <vt:lpstr>四、项目的属性</vt:lpstr>
      <vt:lpstr>PowerPoint 演示文稿</vt:lpstr>
      <vt:lpstr>网格布局grid</vt:lpstr>
      <vt:lpstr>CSS的网格布局</vt:lpstr>
      <vt:lpstr>CSS的网格布局</vt:lpstr>
      <vt:lpstr>CSS的网格布局</vt:lpstr>
      <vt:lpstr>CSS的网格布局</vt:lpstr>
      <vt:lpstr>CSS的网格布局</vt:lpstr>
      <vt:lpstr>CSS的网格布局</vt:lpstr>
      <vt:lpstr>CSS的网格布局</vt:lpstr>
      <vt:lpstr>响应式布局</vt:lpstr>
      <vt:lpstr>响应式布局</vt:lpstr>
      <vt:lpstr>传统解决方法</vt:lpstr>
      <vt:lpstr>PowerPoint 演示文稿</vt:lpstr>
      <vt:lpstr>媒体查询</vt:lpstr>
      <vt:lpstr>PowerPoint 演示文稿</vt:lpstr>
      <vt:lpstr>PowerPoint 演示文稿</vt:lpstr>
      <vt:lpstr>媒体查询</vt:lpstr>
      <vt:lpstr>媒体查询模块</vt:lpstr>
      <vt:lpstr>响应式布局</vt:lpstr>
      <vt:lpstr>响应式布局</vt:lpstr>
      <vt:lpstr>媒体查询模块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现在一般处理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Media Queries的应用示例</vt:lpstr>
      <vt:lpstr>PowerPoint 演示文稿</vt:lpstr>
      <vt:lpstr>PowerPoint 演示文稿</vt:lpstr>
      <vt:lpstr>媒体查询实例——电脑端banner结构</vt:lpstr>
      <vt:lpstr>电脑端样式</vt:lpstr>
      <vt:lpstr>手机端样式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mmx_struts_2017</dc:creator>
  <cp:lastModifiedBy>Windows 用户</cp:lastModifiedBy>
  <cp:revision>164</cp:revision>
  <dcterms:created xsi:type="dcterms:W3CDTF">2017-07-18T02:57:37Z</dcterms:created>
  <dcterms:modified xsi:type="dcterms:W3CDTF">2020-04-16T08:56:57Z</dcterms:modified>
</cp:coreProperties>
</file>